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59" r:id="rId5"/>
    <p:sldId id="260" r:id="rId6"/>
    <p:sldId id="293" r:id="rId7"/>
    <p:sldId id="294" r:id="rId8"/>
    <p:sldId id="271" r:id="rId9"/>
    <p:sldId id="272" r:id="rId10"/>
    <p:sldId id="273" r:id="rId11"/>
    <p:sldId id="274" r:id="rId12"/>
    <p:sldId id="261" r:id="rId13"/>
    <p:sldId id="285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6" r:id="rId24"/>
    <p:sldId id="269" r:id="rId25"/>
    <p:sldId id="287" r:id="rId26"/>
    <p:sldId id="290" r:id="rId27"/>
    <p:sldId id="270" r:id="rId28"/>
    <p:sldId id="288" r:id="rId29"/>
    <p:sldId id="289" r:id="rId30"/>
    <p:sldId id="291" r:id="rId31"/>
    <p:sldId id="292" r:id="rId32"/>
    <p:sldId id="266" r:id="rId33"/>
    <p:sldId id="26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5DAA"/>
    <a:srgbClr val="15102C"/>
    <a:srgbClr val="AFAAB9"/>
    <a:srgbClr val="71758A"/>
    <a:srgbClr val="D4EB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55A696-454B-0B83-E084-FEE8EB6F9F34}" v="267" dt="2024-08-26T02:38:59.825"/>
    <p1510:client id="{362DA4B4-8752-F1B9-DBD6-DCE8C229230F}" v="244" dt="2024-08-25T05:05:50.786"/>
    <p1510:client id="{5EF0FDD9-C001-6CCD-4414-70B11E602CF8}" v="415" dt="2024-08-26T02:19:07.234"/>
    <p1510:client id="{66F3C6C7-0C4B-E2AF-51F1-B621B203A107}" v="991" dt="2024-08-26T10:23:10.901"/>
    <p1510:client id="{6722E9EC-4955-BC42-480D-5FC1C5560D61}" v="1526" dt="2024-08-25T04:07:43.2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svg"/><Relationship Id="rId2" Type="http://schemas.openxmlformats.org/officeDocument/2006/relationships/image" Target="../media/image73.svg"/><Relationship Id="rId1" Type="http://schemas.openxmlformats.org/officeDocument/2006/relationships/image" Target="../media/image72.png"/><Relationship Id="rId6" Type="http://schemas.openxmlformats.org/officeDocument/2006/relationships/image" Target="../media/image77.sv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svg"/><Relationship Id="rId4" Type="http://schemas.openxmlformats.org/officeDocument/2006/relationships/image" Target="../media/image75.svg"/><Relationship Id="rId9" Type="http://schemas.openxmlformats.org/officeDocument/2006/relationships/image" Target="../media/image8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svg"/><Relationship Id="rId2" Type="http://schemas.openxmlformats.org/officeDocument/2006/relationships/image" Target="../media/image73.svg"/><Relationship Id="rId1" Type="http://schemas.openxmlformats.org/officeDocument/2006/relationships/image" Target="../media/image72.png"/><Relationship Id="rId6" Type="http://schemas.openxmlformats.org/officeDocument/2006/relationships/image" Target="../media/image77.sv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svg"/><Relationship Id="rId4" Type="http://schemas.openxmlformats.org/officeDocument/2006/relationships/image" Target="../media/image75.svg"/><Relationship Id="rId9" Type="http://schemas.openxmlformats.org/officeDocument/2006/relationships/image" Target="../media/image8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C36522-AE64-47A7-BCAF-6E8113C90367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F88A6B-6429-4F68-B4AA-2D6078EF31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Object-Relational Mapping:</a:t>
          </a:r>
          <a:r>
            <a:rPr lang="en-US"/>
            <a:t> Hibernate automatically maps Java classes to database tables and their properties to columns.</a:t>
          </a:r>
        </a:p>
      </dgm:t>
    </dgm:pt>
    <dgm:pt modelId="{033A12F3-4549-4DA5-9AC2-61BBB9573E76}" type="parTrans" cxnId="{0F7AC178-1ECA-41CE-B073-8E5235AF8694}">
      <dgm:prSet/>
      <dgm:spPr/>
      <dgm:t>
        <a:bodyPr/>
        <a:lstStyle/>
        <a:p>
          <a:endParaRPr lang="en-US"/>
        </a:p>
      </dgm:t>
    </dgm:pt>
    <dgm:pt modelId="{AAFAFA72-FCDD-417A-BC06-739BAD8352F8}" type="sibTrans" cxnId="{0F7AC178-1ECA-41CE-B073-8E5235AF869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70D756C-2791-4D59-B648-42E7DE654B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Persistence:</a:t>
          </a:r>
          <a:r>
            <a:rPr lang="en-US"/>
            <a:t> Handles the persistence of objects to the database, including saving, updating, deleting, and retrieving data.</a:t>
          </a:r>
        </a:p>
      </dgm:t>
    </dgm:pt>
    <dgm:pt modelId="{AD3D6225-4E85-4DB0-92D9-1CD86763EDE5}" type="parTrans" cxnId="{EE94B139-826B-4264-915C-F52FB99F5173}">
      <dgm:prSet/>
      <dgm:spPr/>
      <dgm:t>
        <a:bodyPr/>
        <a:lstStyle/>
        <a:p>
          <a:endParaRPr lang="en-US"/>
        </a:p>
      </dgm:t>
    </dgm:pt>
    <dgm:pt modelId="{08482A34-B180-4E7B-A8ED-9C5520BC1B45}" type="sibTrans" cxnId="{EE94B139-826B-4264-915C-F52FB99F517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933F4E8-5543-430A-A3C0-74509B2186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Querying:</a:t>
          </a:r>
          <a:r>
            <a:rPr lang="en-US"/>
            <a:t> Provides a powerful query language called Hibernate Query Language (HQL) for querying data.</a:t>
          </a:r>
        </a:p>
      </dgm:t>
    </dgm:pt>
    <dgm:pt modelId="{F67CCA31-C570-4BAB-AC74-3F7FA5458E06}" type="parTrans" cxnId="{3418EA17-260C-49E2-A5EC-DEE1ADFD7A7D}">
      <dgm:prSet/>
      <dgm:spPr/>
      <dgm:t>
        <a:bodyPr/>
        <a:lstStyle/>
        <a:p>
          <a:endParaRPr lang="en-US"/>
        </a:p>
      </dgm:t>
    </dgm:pt>
    <dgm:pt modelId="{A852FB4D-3A82-4665-A354-ED60C47EF7AA}" type="sibTrans" cxnId="{3418EA17-260C-49E2-A5EC-DEE1ADFD7A7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848EE3D-7489-41D7-A017-071C70CC6E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Caching:</a:t>
          </a:r>
          <a:r>
            <a:rPr lang="en-US"/>
            <a:t> Optimizes performance by caching frequently accessed data.</a:t>
          </a:r>
        </a:p>
      </dgm:t>
    </dgm:pt>
    <dgm:pt modelId="{A05C442D-C8CE-4096-B2B0-D2D7FDBF16D4}" type="parTrans" cxnId="{C8CBDF04-2DDE-465B-9AF2-513964F9E22B}">
      <dgm:prSet/>
      <dgm:spPr/>
      <dgm:t>
        <a:bodyPr/>
        <a:lstStyle/>
        <a:p>
          <a:endParaRPr lang="en-US"/>
        </a:p>
      </dgm:t>
    </dgm:pt>
    <dgm:pt modelId="{EA4641D9-D275-4641-B2AC-6E1EB65BCC0B}" type="sibTrans" cxnId="{C8CBDF04-2DDE-465B-9AF2-513964F9E22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900579F-1C8B-432B-BF55-6108EE246E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Transactions:</a:t>
          </a:r>
          <a:r>
            <a:rPr lang="en-US"/>
            <a:t> Manages database transactions for data integrity and consistency.</a:t>
          </a:r>
        </a:p>
      </dgm:t>
    </dgm:pt>
    <dgm:pt modelId="{D934E250-77CB-4257-A238-ED129A1D9904}" type="parTrans" cxnId="{DD0AA162-5FAE-40A5-AB17-DD99DEDDAF35}">
      <dgm:prSet/>
      <dgm:spPr/>
      <dgm:t>
        <a:bodyPr/>
        <a:lstStyle/>
        <a:p>
          <a:endParaRPr lang="en-US"/>
        </a:p>
      </dgm:t>
    </dgm:pt>
    <dgm:pt modelId="{B5FF6E24-CAF9-419C-98E5-CD5CB94F98E9}" type="sibTrans" cxnId="{DD0AA162-5FAE-40A5-AB17-DD99DEDDAF3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599401F-5C18-43AB-82E6-6C8C07D5F2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Lazy Loading:</a:t>
          </a:r>
          <a:r>
            <a:rPr lang="en-US"/>
            <a:t> Deferring the loading of associated objects until they are actually needed.</a:t>
          </a:r>
        </a:p>
      </dgm:t>
    </dgm:pt>
    <dgm:pt modelId="{2B9E7248-F17F-4B3A-AC4D-CB9A08CEAD62}" type="parTrans" cxnId="{90873A15-02A3-4A09-BD44-0FCC1CC3485A}">
      <dgm:prSet/>
      <dgm:spPr/>
      <dgm:t>
        <a:bodyPr/>
        <a:lstStyle/>
        <a:p>
          <a:endParaRPr lang="en-US"/>
        </a:p>
      </dgm:t>
    </dgm:pt>
    <dgm:pt modelId="{E3B65E1C-2357-4D64-B69E-87D91322CEEB}" type="sibTrans" cxnId="{90873A15-02A3-4A09-BD44-0FCC1CC3485A}">
      <dgm:prSet/>
      <dgm:spPr/>
      <dgm:t>
        <a:bodyPr/>
        <a:lstStyle/>
        <a:p>
          <a:endParaRPr lang="en-US"/>
        </a:p>
      </dgm:t>
    </dgm:pt>
    <dgm:pt modelId="{58CB1225-7601-4BEE-A25B-F295BCB8497C}" type="pres">
      <dgm:prSet presAssocID="{A1C36522-AE64-47A7-BCAF-6E8113C90367}" presName="root" presStyleCnt="0">
        <dgm:presLayoutVars>
          <dgm:dir/>
          <dgm:resizeHandles val="exact"/>
        </dgm:presLayoutVars>
      </dgm:prSet>
      <dgm:spPr/>
    </dgm:pt>
    <dgm:pt modelId="{B4FD0617-288F-4631-B93A-A7F27BC9BC39}" type="pres">
      <dgm:prSet presAssocID="{A1C36522-AE64-47A7-BCAF-6E8113C90367}" presName="container" presStyleCnt="0">
        <dgm:presLayoutVars>
          <dgm:dir/>
          <dgm:resizeHandles val="exact"/>
        </dgm:presLayoutVars>
      </dgm:prSet>
      <dgm:spPr/>
    </dgm:pt>
    <dgm:pt modelId="{F8E7984F-A930-4C08-BAC4-4EEDD703795C}" type="pres">
      <dgm:prSet presAssocID="{8DF88A6B-6429-4F68-B4AA-2D6078EF3190}" presName="compNode" presStyleCnt="0"/>
      <dgm:spPr/>
    </dgm:pt>
    <dgm:pt modelId="{C9DAF6FE-AA82-4EDA-B5FC-956D831D8982}" type="pres">
      <dgm:prSet presAssocID="{8DF88A6B-6429-4F68-B4AA-2D6078EF3190}" presName="iconBgRect" presStyleLbl="bgShp" presStyleIdx="0" presStyleCnt="6"/>
      <dgm:spPr/>
    </dgm:pt>
    <dgm:pt modelId="{0DBB94C9-007B-4FCA-8C6D-73E9BE8DAB8B}" type="pres">
      <dgm:prSet presAssocID="{8DF88A6B-6429-4F68-B4AA-2D6078EF319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69CDDBE9-4448-4BC3-AF5E-CA407DAD3FC0}" type="pres">
      <dgm:prSet presAssocID="{8DF88A6B-6429-4F68-B4AA-2D6078EF3190}" presName="spaceRect" presStyleCnt="0"/>
      <dgm:spPr/>
    </dgm:pt>
    <dgm:pt modelId="{CE2F3627-8CDD-4646-931F-75916AE56537}" type="pres">
      <dgm:prSet presAssocID="{8DF88A6B-6429-4F68-B4AA-2D6078EF3190}" presName="textRect" presStyleLbl="revTx" presStyleIdx="0" presStyleCnt="6">
        <dgm:presLayoutVars>
          <dgm:chMax val="1"/>
          <dgm:chPref val="1"/>
        </dgm:presLayoutVars>
      </dgm:prSet>
      <dgm:spPr/>
    </dgm:pt>
    <dgm:pt modelId="{3404DA6F-1620-456D-9802-B392B240B60B}" type="pres">
      <dgm:prSet presAssocID="{AAFAFA72-FCDD-417A-BC06-739BAD8352F8}" presName="sibTrans" presStyleLbl="sibTrans2D1" presStyleIdx="0" presStyleCnt="0"/>
      <dgm:spPr/>
    </dgm:pt>
    <dgm:pt modelId="{CF651367-F01F-4489-8572-DF3934AC7CC8}" type="pres">
      <dgm:prSet presAssocID="{E70D756C-2791-4D59-B648-42E7DE654BFA}" presName="compNode" presStyleCnt="0"/>
      <dgm:spPr/>
    </dgm:pt>
    <dgm:pt modelId="{AB047F4E-49CC-46A0-97CC-C9670402E8BD}" type="pres">
      <dgm:prSet presAssocID="{E70D756C-2791-4D59-B648-42E7DE654BFA}" presName="iconBgRect" presStyleLbl="bgShp" presStyleIdx="1" presStyleCnt="6"/>
      <dgm:spPr/>
    </dgm:pt>
    <dgm:pt modelId="{E145A423-36CC-4034-80F7-1471358BFDE4}" type="pres">
      <dgm:prSet presAssocID="{E70D756C-2791-4D59-B648-42E7DE654BFA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118EF12-3E3A-4B65-98BE-D99B6A797874}" type="pres">
      <dgm:prSet presAssocID="{E70D756C-2791-4D59-B648-42E7DE654BFA}" presName="spaceRect" presStyleCnt="0"/>
      <dgm:spPr/>
    </dgm:pt>
    <dgm:pt modelId="{142A739B-5C8D-416D-9E84-CE54F9D85A33}" type="pres">
      <dgm:prSet presAssocID="{E70D756C-2791-4D59-B648-42E7DE654BFA}" presName="textRect" presStyleLbl="revTx" presStyleIdx="1" presStyleCnt="6">
        <dgm:presLayoutVars>
          <dgm:chMax val="1"/>
          <dgm:chPref val="1"/>
        </dgm:presLayoutVars>
      </dgm:prSet>
      <dgm:spPr/>
    </dgm:pt>
    <dgm:pt modelId="{4C133F5A-CEE9-413D-82A3-A939072AE88E}" type="pres">
      <dgm:prSet presAssocID="{08482A34-B180-4E7B-A8ED-9C5520BC1B45}" presName="sibTrans" presStyleLbl="sibTrans2D1" presStyleIdx="0" presStyleCnt="0"/>
      <dgm:spPr/>
    </dgm:pt>
    <dgm:pt modelId="{9E1B15F3-D33F-49BA-B114-87E1E3CDD369}" type="pres">
      <dgm:prSet presAssocID="{E933F4E8-5543-430A-A3C0-74509B2186E7}" presName="compNode" presStyleCnt="0"/>
      <dgm:spPr/>
    </dgm:pt>
    <dgm:pt modelId="{5C2F866F-A20E-4277-8380-C6220DD6D677}" type="pres">
      <dgm:prSet presAssocID="{E933F4E8-5543-430A-A3C0-74509B2186E7}" presName="iconBgRect" presStyleLbl="bgShp" presStyleIdx="2" presStyleCnt="6"/>
      <dgm:spPr/>
    </dgm:pt>
    <dgm:pt modelId="{E27D55BC-F78A-4D79-B227-74F2B6E9A484}" type="pres">
      <dgm:prSet presAssocID="{E933F4E8-5543-430A-A3C0-74509B2186E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4108B606-E4A3-43C3-958B-E37F9222DA44}" type="pres">
      <dgm:prSet presAssocID="{E933F4E8-5543-430A-A3C0-74509B2186E7}" presName="spaceRect" presStyleCnt="0"/>
      <dgm:spPr/>
    </dgm:pt>
    <dgm:pt modelId="{6BBD7092-3EE9-4050-91C7-D0E72951E8EF}" type="pres">
      <dgm:prSet presAssocID="{E933F4E8-5543-430A-A3C0-74509B2186E7}" presName="textRect" presStyleLbl="revTx" presStyleIdx="2" presStyleCnt="6">
        <dgm:presLayoutVars>
          <dgm:chMax val="1"/>
          <dgm:chPref val="1"/>
        </dgm:presLayoutVars>
      </dgm:prSet>
      <dgm:spPr/>
    </dgm:pt>
    <dgm:pt modelId="{F4187ED1-87A4-4AAF-BC4A-382378F8594A}" type="pres">
      <dgm:prSet presAssocID="{A852FB4D-3A82-4665-A354-ED60C47EF7AA}" presName="sibTrans" presStyleLbl="sibTrans2D1" presStyleIdx="0" presStyleCnt="0"/>
      <dgm:spPr/>
    </dgm:pt>
    <dgm:pt modelId="{8C4E21F3-14F3-4B88-A9AB-233D0CE182FB}" type="pres">
      <dgm:prSet presAssocID="{F848EE3D-7489-41D7-A017-071C70CC6E97}" presName="compNode" presStyleCnt="0"/>
      <dgm:spPr/>
    </dgm:pt>
    <dgm:pt modelId="{C6EF6CFF-A274-4A65-A3F3-2D1D79956E5A}" type="pres">
      <dgm:prSet presAssocID="{F848EE3D-7489-41D7-A017-071C70CC6E97}" presName="iconBgRect" presStyleLbl="bgShp" presStyleIdx="3" presStyleCnt="6"/>
      <dgm:spPr/>
    </dgm:pt>
    <dgm:pt modelId="{49B3B07F-C4A5-4056-B77E-2D26A8288C00}" type="pres">
      <dgm:prSet presAssocID="{F848EE3D-7489-41D7-A017-071C70CC6E9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A40AB65-9738-410D-973B-177E94513891}" type="pres">
      <dgm:prSet presAssocID="{F848EE3D-7489-41D7-A017-071C70CC6E97}" presName="spaceRect" presStyleCnt="0"/>
      <dgm:spPr/>
    </dgm:pt>
    <dgm:pt modelId="{C3AB4CF2-6B66-4A78-AABC-59A1E8B2A7F7}" type="pres">
      <dgm:prSet presAssocID="{F848EE3D-7489-41D7-A017-071C70CC6E97}" presName="textRect" presStyleLbl="revTx" presStyleIdx="3" presStyleCnt="6">
        <dgm:presLayoutVars>
          <dgm:chMax val="1"/>
          <dgm:chPref val="1"/>
        </dgm:presLayoutVars>
      </dgm:prSet>
      <dgm:spPr/>
    </dgm:pt>
    <dgm:pt modelId="{F88C1DA0-70E5-4D1B-83C2-B3777E86F7CA}" type="pres">
      <dgm:prSet presAssocID="{EA4641D9-D275-4641-B2AC-6E1EB65BCC0B}" presName="sibTrans" presStyleLbl="sibTrans2D1" presStyleIdx="0" presStyleCnt="0"/>
      <dgm:spPr/>
    </dgm:pt>
    <dgm:pt modelId="{B093EDB7-0D81-41B3-A7B1-2A95015E6A82}" type="pres">
      <dgm:prSet presAssocID="{A900579F-1C8B-432B-BF55-6108EE246E73}" presName="compNode" presStyleCnt="0"/>
      <dgm:spPr/>
    </dgm:pt>
    <dgm:pt modelId="{DCCDABEC-E5F3-4F6D-9623-CD7EF25536C2}" type="pres">
      <dgm:prSet presAssocID="{A900579F-1C8B-432B-BF55-6108EE246E73}" presName="iconBgRect" presStyleLbl="bgShp" presStyleIdx="4" presStyleCnt="6"/>
      <dgm:spPr/>
    </dgm:pt>
    <dgm:pt modelId="{E8DE50BE-FD29-4CB0-AAFF-754DB6177B06}" type="pres">
      <dgm:prSet presAssocID="{A900579F-1C8B-432B-BF55-6108EE246E73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171D8325-4CCB-489E-A1FA-2A955A1C928B}" type="pres">
      <dgm:prSet presAssocID="{A900579F-1C8B-432B-BF55-6108EE246E73}" presName="spaceRect" presStyleCnt="0"/>
      <dgm:spPr/>
    </dgm:pt>
    <dgm:pt modelId="{E443B342-535D-41D8-B0F1-C1E86F684F0B}" type="pres">
      <dgm:prSet presAssocID="{A900579F-1C8B-432B-BF55-6108EE246E73}" presName="textRect" presStyleLbl="revTx" presStyleIdx="4" presStyleCnt="6">
        <dgm:presLayoutVars>
          <dgm:chMax val="1"/>
          <dgm:chPref val="1"/>
        </dgm:presLayoutVars>
      </dgm:prSet>
      <dgm:spPr/>
    </dgm:pt>
    <dgm:pt modelId="{EA05D4AF-9068-40A4-93AA-9C23A6D132A2}" type="pres">
      <dgm:prSet presAssocID="{B5FF6E24-CAF9-419C-98E5-CD5CB94F98E9}" presName="sibTrans" presStyleLbl="sibTrans2D1" presStyleIdx="0" presStyleCnt="0"/>
      <dgm:spPr/>
    </dgm:pt>
    <dgm:pt modelId="{7AAE1C86-8AC9-46F0-BCD8-CAD0ADB3E6F5}" type="pres">
      <dgm:prSet presAssocID="{1599401F-5C18-43AB-82E6-6C8C07D5F2BB}" presName="compNode" presStyleCnt="0"/>
      <dgm:spPr/>
    </dgm:pt>
    <dgm:pt modelId="{FF75CC82-C4BF-4D7B-88EE-69409A5E86F1}" type="pres">
      <dgm:prSet presAssocID="{1599401F-5C18-43AB-82E6-6C8C07D5F2BB}" presName="iconBgRect" presStyleLbl="bgShp" presStyleIdx="5" presStyleCnt="6"/>
      <dgm:spPr/>
    </dgm:pt>
    <dgm:pt modelId="{5301B82D-3C44-4B4C-BF04-A01378B7D106}" type="pres">
      <dgm:prSet presAssocID="{1599401F-5C18-43AB-82E6-6C8C07D5F2BB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68506663-4400-44EA-8810-16BEB7B7126C}" type="pres">
      <dgm:prSet presAssocID="{1599401F-5C18-43AB-82E6-6C8C07D5F2BB}" presName="spaceRect" presStyleCnt="0"/>
      <dgm:spPr/>
    </dgm:pt>
    <dgm:pt modelId="{ED2C60A1-1B9E-4A3B-B469-1872DF9BF216}" type="pres">
      <dgm:prSet presAssocID="{1599401F-5C18-43AB-82E6-6C8C07D5F2BB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4D47AE01-EB39-4C2C-9908-786D89AC5C66}" type="presOf" srcId="{E933F4E8-5543-430A-A3C0-74509B2186E7}" destId="{6BBD7092-3EE9-4050-91C7-D0E72951E8EF}" srcOrd="0" destOrd="0" presId="urn:microsoft.com/office/officeart/2018/2/layout/IconCircleList"/>
    <dgm:cxn modelId="{C8CBDF04-2DDE-465B-9AF2-513964F9E22B}" srcId="{A1C36522-AE64-47A7-BCAF-6E8113C90367}" destId="{F848EE3D-7489-41D7-A017-071C70CC6E97}" srcOrd="3" destOrd="0" parTransId="{A05C442D-C8CE-4096-B2B0-D2D7FDBF16D4}" sibTransId="{EA4641D9-D275-4641-B2AC-6E1EB65BCC0B}"/>
    <dgm:cxn modelId="{90873A15-02A3-4A09-BD44-0FCC1CC3485A}" srcId="{A1C36522-AE64-47A7-BCAF-6E8113C90367}" destId="{1599401F-5C18-43AB-82E6-6C8C07D5F2BB}" srcOrd="5" destOrd="0" parTransId="{2B9E7248-F17F-4B3A-AC4D-CB9A08CEAD62}" sibTransId="{E3B65E1C-2357-4D64-B69E-87D91322CEEB}"/>
    <dgm:cxn modelId="{3418EA17-260C-49E2-A5EC-DEE1ADFD7A7D}" srcId="{A1C36522-AE64-47A7-BCAF-6E8113C90367}" destId="{E933F4E8-5543-430A-A3C0-74509B2186E7}" srcOrd="2" destOrd="0" parTransId="{F67CCA31-C570-4BAB-AC74-3F7FA5458E06}" sibTransId="{A852FB4D-3A82-4665-A354-ED60C47EF7AA}"/>
    <dgm:cxn modelId="{F374CD1D-CF7C-4444-9C55-6FD771F08DC9}" type="presOf" srcId="{A852FB4D-3A82-4665-A354-ED60C47EF7AA}" destId="{F4187ED1-87A4-4AAF-BC4A-382378F8594A}" srcOrd="0" destOrd="0" presId="urn:microsoft.com/office/officeart/2018/2/layout/IconCircleList"/>
    <dgm:cxn modelId="{288D7A2C-BF59-42D1-BD47-708F64B16015}" type="presOf" srcId="{E70D756C-2791-4D59-B648-42E7DE654BFA}" destId="{142A739B-5C8D-416D-9E84-CE54F9D85A33}" srcOrd="0" destOrd="0" presId="urn:microsoft.com/office/officeart/2018/2/layout/IconCircleList"/>
    <dgm:cxn modelId="{FE961C2D-343B-4BC3-A925-0EB6BD818679}" type="presOf" srcId="{8DF88A6B-6429-4F68-B4AA-2D6078EF3190}" destId="{CE2F3627-8CDD-4646-931F-75916AE56537}" srcOrd="0" destOrd="0" presId="urn:microsoft.com/office/officeart/2018/2/layout/IconCircleList"/>
    <dgm:cxn modelId="{EE94B139-826B-4264-915C-F52FB99F5173}" srcId="{A1C36522-AE64-47A7-BCAF-6E8113C90367}" destId="{E70D756C-2791-4D59-B648-42E7DE654BFA}" srcOrd="1" destOrd="0" parTransId="{AD3D6225-4E85-4DB0-92D9-1CD86763EDE5}" sibTransId="{08482A34-B180-4E7B-A8ED-9C5520BC1B45}"/>
    <dgm:cxn modelId="{7492F05B-FFC1-449B-B420-8A84C64C6E4C}" type="presOf" srcId="{EA4641D9-D275-4641-B2AC-6E1EB65BCC0B}" destId="{F88C1DA0-70E5-4D1B-83C2-B3777E86F7CA}" srcOrd="0" destOrd="0" presId="urn:microsoft.com/office/officeart/2018/2/layout/IconCircleList"/>
    <dgm:cxn modelId="{DD0AA162-5FAE-40A5-AB17-DD99DEDDAF35}" srcId="{A1C36522-AE64-47A7-BCAF-6E8113C90367}" destId="{A900579F-1C8B-432B-BF55-6108EE246E73}" srcOrd="4" destOrd="0" parTransId="{D934E250-77CB-4257-A238-ED129A1D9904}" sibTransId="{B5FF6E24-CAF9-419C-98E5-CD5CB94F98E9}"/>
    <dgm:cxn modelId="{E54A0168-5DD0-419E-B3A5-1B76F8B13FBD}" type="presOf" srcId="{AAFAFA72-FCDD-417A-BC06-739BAD8352F8}" destId="{3404DA6F-1620-456D-9802-B392B240B60B}" srcOrd="0" destOrd="0" presId="urn:microsoft.com/office/officeart/2018/2/layout/IconCircleList"/>
    <dgm:cxn modelId="{70E03876-D1EF-402F-8DF5-CBA0FE2B00BE}" type="presOf" srcId="{A1C36522-AE64-47A7-BCAF-6E8113C90367}" destId="{58CB1225-7601-4BEE-A25B-F295BCB8497C}" srcOrd="0" destOrd="0" presId="urn:microsoft.com/office/officeart/2018/2/layout/IconCircleList"/>
    <dgm:cxn modelId="{0F7AC178-1ECA-41CE-B073-8E5235AF8694}" srcId="{A1C36522-AE64-47A7-BCAF-6E8113C90367}" destId="{8DF88A6B-6429-4F68-B4AA-2D6078EF3190}" srcOrd="0" destOrd="0" parTransId="{033A12F3-4549-4DA5-9AC2-61BBB9573E76}" sibTransId="{AAFAFA72-FCDD-417A-BC06-739BAD8352F8}"/>
    <dgm:cxn modelId="{019AC77C-75DB-47C2-9475-AA79E363B931}" type="presOf" srcId="{F848EE3D-7489-41D7-A017-071C70CC6E97}" destId="{C3AB4CF2-6B66-4A78-AABC-59A1E8B2A7F7}" srcOrd="0" destOrd="0" presId="urn:microsoft.com/office/officeart/2018/2/layout/IconCircleList"/>
    <dgm:cxn modelId="{29581A80-C592-4D04-B664-0A0317B8C59E}" type="presOf" srcId="{A900579F-1C8B-432B-BF55-6108EE246E73}" destId="{E443B342-535D-41D8-B0F1-C1E86F684F0B}" srcOrd="0" destOrd="0" presId="urn:microsoft.com/office/officeart/2018/2/layout/IconCircleList"/>
    <dgm:cxn modelId="{9F3AC1C9-8223-44C4-A91E-7F0B3E01C0CF}" type="presOf" srcId="{08482A34-B180-4E7B-A8ED-9C5520BC1B45}" destId="{4C133F5A-CEE9-413D-82A3-A939072AE88E}" srcOrd="0" destOrd="0" presId="urn:microsoft.com/office/officeart/2018/2/layout/IconCircleList"/>
    <dgm:cxn modelId="{E9C07BD4-DBDC-4539-877D-EF2E54598B85}" type="presOf" srcId="{1599401F-5C18-43AB-82E6-6C8C07D5F2BB}" destId="{ED2C60A1-1B9E-4A3B-B469-1872DF9BF216}" srcOrd="0" destOrd="0" presId="urn:microsoft.com/office/officeart/2018/2/layout/IconCircleList"/>
    <dgm:cxn modelId="{9F6CD6F1-03FB-4859-8BBD-6CC5D87A42E5}" type="presOf" srcId="{B5FF6E24-CAF9-419C-98E5-CD5CB94F98E9}" destId="{EA05D4AF-9068-40A4-93AA-9C23A6D132A2}" srcOrd="0" destOrd="0" presId="urn:microsoft.com/office/officeart/2018/2/layout/IconCircleList"/>
    <dgm:cxn modelId="{61321E33-91E5-41BE-9732-17D40AD58B26}" type="presParOf" srcId="{58CB1225-7601-4BEE-A25B-F295BCB8497C}" destId="{B4FD0617-288F-4631-B93A-A7F27BC9BC39}" srcOrd="0" destOrd="0" presId="urn:microsoft.com/office/officeart/2018/2/layout/IconCircleList"/>
    <dgm:cxn modelId="{E3B421A1-D8FA-4840-97DA-E92A6EB23CBF}" type="presParOf" srcId="{B4FD0617-288F-4631-B93A-A7F27BC9BC39}" destId="{F8E7984F-A930-4C08-BAC4-4EEDD703795C}" srcOrd="0" destOrd="0" presId="urn:microsoft.com/office/officeart/2018/2/layout/IconCircleList"/>
    <dgm:cxn modelId="{2CC8FA60-BDAA-4975-A4A0-9CF1FB7A75DC}" type="presParOf" srcId="{F8E7984F-A930-4C08-BAC4-4EEDD703795C}" destId="{C9DAF6FE-AA82-4EDA-B5FC-956D831D8982}" srcOrd="0" destOrd="0" presId="urn:microsoft.com/office/officeart/2018/2/layout/IconCircleList"/>
    <dgm:cxn modelId="{5FD6EF27-86EC-4D8D-9025-8D5A9341A366}" type="presParOf" srcId="{F8E7984F-A930-4C08-BAC4-4EEDD703795C}" destId="{0DBB94C9-007B-4FCA-8C6D-73E9BE8DAB8B}" srcOrd="1" destOrd="0" presId="urn:microsoft.com/office/officeart/2018/2/layout/IconCircleList"/>
    <dgm:cxn modelId="{4471BB26-F13D-443F-A89F-A0B31FB4BC89}" type="presParOf" srcId="{F8E7984F-A930-4C08-BAC4-4EEDD703795C}" destId="{69CDDBE9-4448-4BC3-AF5E-CA407DAD3FC0}" srcOrd="2" destOrd="0" presId="urn:microsoft.com/office/officeart/2018/2/layout/IconCircleList"/>
    <dgm:cxn modelId="{D3BEB595-FDFD-4C8D-8590-9308B000D251}" type="presParOf" srcId="{F8E7984F-A930-4C08-BAC4-4EEDD703795C}" destId="{CE2F3627-8CDD-4646-931F-75916AE56537}" srcOrd="3" destOrd="0" presId="urn:microsoft.com/office/officeart/2018/2/layout/IconCircleList"/>
    <dgm:cxn modelId="{E6A705E0-5791-4DAD-AE77-01064760DB2C}" type="presParOf" srcId="{B4FD0617-288F-4631-B93A-A7F27BC9BC39}" destId="{3404DA6F-1620-456D-9802-B392B240B60B}" srcOrd="1" destOrd="0" presId="urn:microsoft.com/office/officeart/2018/2/layout/IconCircleList"/>
    <dgm:cxn modelId="{5CCC7992-E2CB-4FC6-AE7C-B12B7FEA599E}" type="presParOf" srcId="{B4FD0617-288F-4631-B93A-A7F27BC9BC39}" destId="{CF651367-F01F-4489-8572-DF3934AC7CC8}" srcOrd="2" destOrd="0" presId="urn:microsoft.com/office/officeart/2018/2/layout/IconCircleList"/>
    <dgm:cxn modelId="{9CC28CA2-A006-4068-A44E-9CD8E8DA26BF}" type="presParOf" srcId="{CF651367-F01F-4489-8572-DF3934AC7CC8}" destId="{AB047F4E-49CC-46A0-97CC-C9670402E8BD}" srcOrd="0" destOrd="0" presId="urn:microsoft.com/office/officeart/2018/2/layout/IconCircleList"/>
    <dgm:cxn modelId="{3ED090E0-0B66-4AD7-84BF-06EACCD97D3A}" type="presParOf" srcId="{CF651367-F01F-4489-8572-DF3934AC7CC8}" destId="{E145A423-36CC-4034-80F7-1471358BFDE4}" srcOrd="1" destOrd="0" presId="urn:microsoft.com/office/officeart/2018/2/layout/IconCircleList"/>
    <dgm:cxn modelId="{8EAEFCD2-73FB-4D3B-90DA-D082F6FAD9F1}" type="presParOf" srcId="{CF651367-F01F-4489-8572-DF3934AC7CC8}" destId="{D118EF12-3E3A-4B65-98BE-D99B6A797874}" srcOrd="2" destOrd="0" presId="urn:microsoft.com/office/officeart/2018/2/layout/IconCircleList"/>
    <dgm:cxn modelId="{40D39C7F-8C45-4620-A1C4-F09C5A29BE20}" type="presParOf" srcId="{CF651367-F01F-4489-8572-DF3934AC7CC8}" destId="{142A739B-5C8D-416D-9E84-CE54F9D85A33}" srcOrd="3" destOrd="0" presId="urn:microsoft.com/office/officeart/2018/2/layout/IconCircleList"/>
    <dgm:cxn modelId="{D0BA593A-4906-48FF-976D-BFE50675B5B3}" type="presParOf" srcId="{B4FD0617-288F-4631-B93A-A7F27BC9BC39}" destId="{4C133F5A-CEE9-413D-82A3-A939072AE88E}" srcOrd="3" destOrd="0" presId="urn:microsoft.com/office/officeart/2018/2/layout/IconCircleList"/>
    <dgm:cxn modelId="{781EA6B5-C262-441A-A249-E74872529FFC}" type="presParOf" srcId="{B4FD0617-288F-4631-B93A-A7F27BC9BC39}" destId="{9E1B15F3-D33F-49BA-B114-87E1E3CDD369}" srcOrd="4" destOrd="0" presId="urn:microsoft.com/office/officeart/2018/2/layout/IconCircleList"/>
    <dgm:cxn modelId="{3314FC37-EEFC-49D5-8A93-2E6DC4604D45}" type="presParOf" srcId="{9E1B15F3-D33F-49BA-B114-87E1E3CDD369}" destId="{5C2F866F-A20E-4277-8380-C6220DD6D677}" srcOrd="0" destOrd="0" presId="urn:microsoft.com/office/officeart/2018/2/layout/IconCircleList"/>
    <dgm:cxn modelId="{0581AA2A-824B-4253-8EC9-C96E64A6E254}" type="presParOf" srcId="{9E1B15F3-D33F-49BA-B114-87E1E3CDD369}" destId="{E27D55BC-F78A-4D79-B227-74F2B6E9A484}" srcOrd="1" destOrd="0" presId="urn:microsoft.com/office/officeart/2018/2/layout/IconCircleList"/>
    <dgm:cxn modelId="{16334BB6-6E81-42BC-A02B-1611802C2670}" type="presParOf" srcId="{9E1B15F3-D33F-49BA-B114-87E1E3CDD369}" destId="{4108B606-E4A3-43C3-958B-E37F9222DA44}" srcOrd="2" destOrd="0" presId="urn:microsoft.com/office/officeart/2018/2/layout/IconCircleList"/>
    <dgm:cxn modelId="{CE86DE72-6837-45AB-84BB-FC624CEA05EA}" type="presParOf" srcId="{9E1B15F3-D33F-49BA-B114-87E1E3CDD369}" destId="{6BBD7092-3EE9-4050-91C7-D0E72951E8EF}" srcOrd="3" destOrd="0" presId="urn:microsoft.com/office/officeart/2018/2/layout/IconCircleList"/>
    <dgm:cxn modelId="{000A4AF8-CA8F-423D-8E3F-BCEE0D8ED9C0}" type="presParOf" srcId="{B4FD0617-288F-4631-B93A-A7F27BC9BC39}" destId="{F4187ED1-87A4-4AAF-BC4A-382378F8594A}" srcOrd="5" destOrd="0" presId="urn:microsoft.com/office/officeart/2018/2/layout/IconCircleList"/>
    <dgm:cxn modelId="{AA412F99-31FB-4BEC-85AE-260C90698CCC}" type="presParOf" srcId="{B4FD0617-288F-4631-B93A-A7F27BC9BC39}" destId="{8C4E21F3-14F3-4B88-A9AB-233D0CE182FB}" srcOrd="6" destOrd="0" presId="urn:microsoft.com/office/officeart/2018/2/layout/IconCircleList"/>
    <dgm:cxn modelId="{9DD1D0E5-2C34-4972-ABEE-AF0B3E9B3A4E}" type="presParOf" srcId="{8C4E21F3-14F3-4B88-A9AB-233D0CE182FB}" destId="{C6EF6CFF-A274-4A65-A3F3-2D1D79956E5A}" srcOrd="0" destOrd="0" presId="urn:microsoft.com/office/officeart/2018/2/layout/IconCircleList"/>
    <dgm:cxn modelId="{5019967B-937B-442D-9D80-CEA922217961}" type="presParOf" srcId="{8C4E21F3-14F3-4B88-A9AB-233D0CE182FB}" destId="{49B3B07F-C4A5-4056-B77E-2D26A8288C00}" srcOrd="1" destOrd="0" presId="urn:microsoft.com/office/officeart/2018/2/layout/IconCircleList"/>
    <dgm:cxn modelId="{29E47127-B7FD-4463-B806-7F2FAFA4FFD0}" type="presParOf" srcId="{8C4E21F3-14F3-4B88-A9AB-233D0CE182FB}" destId="{4A40AB65-9738-410D-973B-177E94513891}" srcOrd="2" destOrd="0" presId="urn:microsoft.com/office/officeart/2018/2/layout/IconCircleList"/>
    <dgm:cxn modelId="{B68B0A14-A7E7-49C4-BFC6-45C127D8E1E8}" type="presParOf" srcId="{8C4E21F3-14F3-4B88-A9AB-233D0CE182FB}" destId="{C3AB4CF2-6B66-4A78-AABC-59A1E8B2A7F7}" srcOrd="3" destOrd="0" presId="urn:microsoft.com/office/officeart/2018/2/layout/IconCircleList"/>
    <dgm:cxn modelId="{CD1E6A7B-2E74-4B97-B12A-5ABC5D67F986}" type="presParOf" srcId="{B4FD0617-288F-4631-B93A-A7F27BC9BC39}" destId="{F88C1DA0-70E5-4D1B-83C2-B3777E86F7CA}" srcOrd="7" destOrd="0" presId="urn:microsoft.com/office/officeart/2018/2/layout/IconCircleList"/>
    <dgm:cxn modelId="{A61D731E-79C5-460A-82B8-6455541E9DA0}" type="presParOf" srcId="{B4FD0617-288F-4631-B93A-A7F27BC9BC39}" destId="{B093EDB7-0D81-41B3-A7B1-2A95015E6A82}" srcOrd="8" destOrd="0" presId="urn:microsoft.com/office/officeart/2018/2/layout/IconCircleList"/>
    <dgm:cxn modelId="{250D3509-CBC7-49B8-ABBF-55444A5B189A}" type="presParOf" srcId="{B093EDB7-0D81-41B3-A7B1-2A95015E6A82}" destId="{DCCDABEC-E5F3-4F6D-9623-CD7EF25536C2}" srcOrd="0" destOrd="0" presId="urn:microsoft.com/office/officeart/2018/2/layout/IconCircleList"/>
    <dgm:cxn modelId="{C34C104A-E59D-4112-826E-A84EB68F3EBD}" type="presParOf" srcId="{B093EDB7-0D81-41B3-A7B1-2A95015E6A82}" destId="{E8DE50BE-FD29-4CB0-AAFF-754DB6177B06}" srcOrd="1" destOrd="0" presId="urn:microsoft.com/office/officeart/2018/2/layout/IconCircleList"/>
    <dgm:cxn modelId="{B04C0341-EFB3-4162-A4E6-5835DDA6EC22}" type="presParOf" srcId="{B093EDB7-0D81-41B3-A7B1-2A95015E6A82}" destId="{171D8325-4CCB-489E-A1FA-2A955A1C928B}" srcOrd="2" destOrd="0" presId="urn:microsoft.com/office/officeart/2018/2/layout/IconCircleList"/>
    <dgm:cxn modelId="{507E33A2-9F7E-42E4-90EC-9D7FC9B7B179}" type="presParOf" srcId="{B093EDB7-0D81-41B3-A7B1-2A95015E6A82}" destId="{E443B342-535D-41D8-B0F1-C1E86F684F0B}" srcOrd="3" destOrd="0" presId="urn:microsoft.com/office/officeart/2018/2/layout/IconCircleList"/>
    <dgm:cxn modelId="{3912F67D-D3D6-4C9C-863D-179E0F7B39D3}" type="presParOf" srcId="{B4FD0617-288F-4631-B93A-A7F27BC9BC39}" destId="{EA05D4AF-9068-40A4-93AA-9C23A6D132A2}" srcOrd="9" destOrd="0" presId="urn:microsoft.com/office/officeart/2018/2/layout/IconCircleList"/>
    <dgm:cxn modelId="{8EC3BE6E-B921-44A8-8DD6-EC636EE9C110}" type="presParOf" srcId="{B4FD0617-288F-4631-B93A-A7F27BC9BC39}" destId="{7AAE1C86-8AC9-46F0-BCD8-CAD0ADB3E6F5}" srcOrd="10" destOrd="0" presId="urn:microsoft.com/office/officeart/2018/2/layout/IconCircleList"/>
    <dgm:cxn modelId="{392926BE-83DD-493A-9F56-7C0F1EE3AB38}" type="presParOf" srcId="{7AAE1C86-8AC9-46F0-BCD8-CAD0ADB3E6F5}" destId="{FF75CC82-C4BF-4D7B-88EE-69409A5E86F1}" srcOrd="0" destOrd="0" presId="urn:microsoft.com/office/officeart/2018/2/layout/IconCircleList"/>
    <dgm:cxn modelId="{3741DE13-526A-4B07-9B42-0AD27160DEFB}" type="presParOf" srcId="{7AAE1C86-8AC9-46F0-BCD8-CAD0ADB3E6F5}" destId="{5301B82D-3C44-4B4C-BF04-A01378B7D106}" srcOrd="1" destOrd="0" presId="urn:microsoft.com/office/officeart/2018/2/layout/IconCircleList"/>
    <dgm:cxn modelId="{BA29F551-F4B2-4781-8A4D-6131963E677A}" type="presParOf" srcId="{7AAE1C86-8AC9-46F0-BCD8-CAD0ADB3E6F5}" destId="{68506663-4400-44EA-8810-16BEB7B7126C}" srcOrd="2" destOrd="0" presId="urn:microsoft.com/office/officeart/2018/2/layout/IconCircleList"/>
    <dgm:cxn modelId="{644CBB86-E160-4023-BD06-C1ADD4FB20F6}" type="presParOf" srcId="{7AAE1C86-8AC9-46F0-BCD8-CAD0ADB3E6F5}" destId="{ED2C60A1-1B9E-4A3B-B469-1872DF9BF21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DAF6FE-AA82-4EDA-B5FC-956D831D8982}">
      <dsp:nvSpPr>
        <dsp:cNvPr id="0" name=""/>
        <dsp:cNvSpPr/>
      </dsp:nvSpPr>
      <dsp:spPr>
        <a:xfrm>
          <a:off x="10201" y="229666"/>
          <a:ext cx="720359" cy="72035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BB94C9-007B-4FCA-8C6D-73E9BE8DAB8B}">
      <dsp:nvSpPr>
        <dsp:cNvPr id="0" name=""/>
        <dsp:cNvSpPr/>
      </dsp:nvSpPr>
      <dsp:spPr>
        <a:xfrm>
          <a:off x="161476" y="380941"/>
          <a:ext cx="417808" cy="4178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2F3627-8CDD-4646-931F-75916AE56537}">
      <dsp:nvSpPr>
        <dsp:cNvPr id="0" name=""/>
        <dsp:cNvSpPr/>
      </dsp:nvSpPr>
      <dsp:spPr>
        <a:xfrm>
          <a:off x="884923" y="229666"/>
          <a:ext cx="1697989" cy="720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Object-Relational Mapping:</a:t>
          </a:r>
          <a:r>
            <a:rPr lang="en-US" sz="1100" kern="1200"/>
            <a:t> Hibernate automatically maps Java classes to database tables and their properties to columns.</a:t>
          </a:r>
        </a:p>
      </dsp:txBody>
      <dsp:txXfrm>
        <a:off x="884923" y="229666"/>
        <a:ext cx="1697989" cy="720359"/>
      </dsp:txXfrm>
    </dsp:sp>
    <dsp:sp modelId="{AB047F4E-49CC-46A0-97CC-C9670402E8BD}">
      <dsp:nvSpPr>
        <dsp:cNvPr id="0" name=""/>
        <dsp:cNvSpPr/>
      </dsp:nvSpPr>
      <dsp:spPr>
        <a:xfrm>
          <a:off x="2878773" y="229666"/>
          <a:ext cx="720359" cy="72035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45A423-36CC-4034-80F7-1471358BFDE4}">
      <dsp:nvSpPr>
        <dsp:cNvPr id="0" name=""/>
        <dsp:cNvSpPr/>
      </dsp:nvSpPr>
      <dsp:spPr>
        <a:xfrm>
          <a:off x="3030049" y="380941"/>
          <a:ext cx="417808" cy="4178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2A739B-5C8D-416D-9E84-CE54F9D85A33}">
      <dsp:nvSpPr>
        <dsp:cNvPr id="0" name=""/>
        <dsp:cNvSpPr/>
      </dsp:nvSpPr>
      <dsp:spPr>
        <a:xfrm>
          <a:off x="3753495" y="229666"/>
          <a:ext cx="1697989" cy="720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Persistence:</a:t>
          </a:r>
          <a:r>
            <a:rPr lang="en-US" sz="1100" kern="1200"/>
            <a:t> Handles the persistence of objects to the database, including saving, updating, deleting, and retrieving data.</a:t>
          </a:r>
        </a:p>
      </dsp:txBody>
      <dsp:txXfrm>
        <a:off x="3753495" y="229666"/>
        <a:ext cx="1697989" cy="720359"/>
      </dsp:txXfrm>
    </dsp:sp>
    <dsp:sp modelId="{5C2F866F-A20E-4277-8380-C6220DD6D677}">
      <dsp:nvSpPr>
        <dsp:cNvPr id="0" name=""/>
        <dsp:cNvSpPr/>
      </dsp:nvSpPr>
      <dsp:spPr>
        <a:xfrm>
          <a:off x="10201" y="1624979"/>
          <a:ext cx="720359" cy="72035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7D55BC-F78A-4D79-B227-74F2B6E9A484}">
      <dsp:nvSpPr>
        <dsp:cNvPr id="0" name=""/>
        <dsp:cNvSpPr/>
      </dsp:nvSpPr>
      <dsp:spPr>
        <a:xfrm>
          <a:off x="161476" y="1776254"/>
          <a:ext cx="417808" cy="4178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BD7092-3EE9-4050-91C7-D0E72951E8EF}">
      <dsp:nvSpPr>
        <dsp:cNvPr id="0" name=""/>
        <dsp:cNvSpPr/>
      </dsp:nvSpPr>
      <dsp:spPr>
        <a:xfrm>
          <a:off x="884923" y="1624979"/>
          <a:ext cx="1697989" cy="720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Querying:</a:t>
          </a:r>
          <a:r>
            <a:rPr lang="en-US" sz="1100" kern="1200"/>
            <a:t> Provides a powerful query language called Hibernate Query Language (HQL) for querying data.</a:t>
          </a:r>
        </a:p>
      </dsp:txBody>
      <dsp:txXfrm>
        <a:off x="884923" y="1624979"/>
        <a:ext cx="1697989" cy="720359"/>
      </dsp:txXfrm>
    </dsp:sp>
    <dsp:sp modelId="{C6EF6CFF-A274-4A65-A3F3-2D1D79956E5A}">
      <dsp:nvSpPr>
        <dsp:cNvPr id="0" name=""/>
        <dsp:cNvSpPr/>
      </dsp:nvSpPr>
      <dsp:spPr>
        <a:xfrm>
          <a:off x="2878773" y="1624979"/>
          <a:ext cx="720359" cy="72035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B3B07F-C4A5-4056-B77E-2D26A8288C00}">
      <dsp:nvSpPr>
        <dsp:cNvPr id="0" name=""/>
        <dsp:cNvSpPr/>
      </dsp:nvSpPr>
      <dsp:spPr>
        <a:xfrm>
          <a:off x="3030049" y="1776254"/>
          <a:ext cx="417808" cy="41780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AB4CF2-6B66-4A78-AABC-59A1E8B2A7F7}">
      <dsp:nvSpPr>
        <dsp:cNvPr id="0" name=""/>
        <dsp:cNvSpPr/>
      </dsp:nvSpPr>
      <dsp:spPr>
        <a:xfrm>
          <a:off x="3753495" y="1624979"/>
          <a:ext cx="1697989" cy="720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Caching:</a:t>
          </a:r>
          <a:r>
            <a:rPr lang="en-US" sz="1100" kern="1200"/>
            <a:t> Optimizes performance by caching frequently accessed data.</a:t>
          </a:r>
        </a:p>
      </dsp:txBody>
      <dsp:txXfrm>
        <a:off x="3753495" y="1624979"/>
        <a:ext cx="1697989" cy="720359"/>
      </dsp:txXfrm>
    </dsp:sp>
    <dsp:sp modelId="{DCCDABEC-E5F3-4F6D-9623-CD7EF25536C2}">
      <dsp:nvSpPr>
        <dsp:cNvPr id="0" name=""/>
        <dsp:cNvSpPr/>
      </dsp:nvSpPr>
      <dsp:spPr>
        <a:xfrm>
          <a:off x="10201" y="3020292"/>
          <a:ext cx="720359" cy="72035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DE50BE-FD29-4CB0-AAFF-754DB6177B06}">
      <dsp:nvSpPr>
        <dsp:cNvPr id="0" name=""/>
        <dsp:cNvSpPr/>
      </dsp:nvSpPr>
      <dsp:spPr>
        <a:xfrm>
          <a:off x="161476" y="3171567"/>
          <a:ext cx="417808" cy="41780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43B342-535D-41D8-B0F1-C1E86F684F0B}">
      <dsp:nvSpPr>
        <dsp:cNvPr id="0" name=""/>
        <dsp:cNvSpPr/>
      </dsp:nvSpPr>
      <dsp:spPr>
        <a:xfrm>
          <a:off x="884923" y="3020292"/>
          <a:ext cx="1697989" cy="720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Transactions:</a:t>
          </a:r>
          <a:r>
            <a:rPr lang="en-US" sz="1100" kern="1200"/>
            <a:t> Manages database transactions for data integrity and consistency.</a:t>
          </a:r>
        </a:p>
      </dsp:txBody>
      <dsp:txXfrm>
        <a:off x="884923" y="3020292"/>
        <a:ext cx="1697989" cy="720359"/>
      </dsp:txXfrm>
    </dsp:sp>
    <dsp:sp modelId="{FF75CC82-C4BF-4D7B-88EE-69409A5E86F1}">
      <dsp:nvSpPr>
        <dsp:cNvPr id="0" name=""/>
        <dsp:cNvSpPr/>
      </dsp:nvSpPr>
      <dsp:spPr>
        <a:xfrm>
          <a:off x="2878773" y="3020292"/>
          <a:ext cx="720359" cy="72035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01B82D-3C44-4B4C-BF04-A01378B7D106}">
      <dsp:nvSpPr>
        <dsp:cNvPr id="0" name=""/>
        <dsp:cNvSpPr/>
      </dsp:nvSpPr>
      <dsp:spPr>
        <a:xfrm>
          <a:off x="3030049" y="3171567"/>
          <a:ext cx="417808" cy="41780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2C60A1-1B9E-4A3B-B469-1872DF9BF216}">
      <dsp:nvSpPr>
        <dsp:cNvPr id="0" name=""/>
        <dsp:cNvSpPr/>
      </dsp:nvSpPr>
      <dsp:spPr>
        <a:xfrm>
          <a:off x="3753495" y="3020292"/>
          <a:ext cx="1697989" cy="720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Lazy Loading:</a:t>
          </a:r>
          <a:r>
            <a:rPr lang="en-US" sz="1100" kern="1200"/>
            <a:t> Deferring the loading of associated objects until they are actually needed.</a:t>
          </a:r>
        </a:p>
      </dsp:txBody>
      <dsp:txXfrm>
        <a:off x="3753495" y="3020292"/>
        <a:ext cx="1697989" cy="7203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6T01:07:42.0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13317 1887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6T01:07:42.0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13653 10354 16383 0 0,'0'0'0'0'0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computer&#10;&#10;Description automatically generated">
            <a:extLst>
              <a:ext uri="{FF2B5EF4-FFF2-40B4-BE49-F238E27FC236}">
                <a16:creationId xmlns:a16="http://schemas.microsoft.com/office/drawing/2014/main" id="{7C2544A3-15A8-6276-0EF4-834C72E5CD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18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CA9CB-EA19-2393-BF51-26E7F2352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A29783-5D87-872F-CAFD-AB55F8755C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05066-0C5F-10FD-4732-990408379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2018-9FCD-4D25-B6CE-F2EE6554B948}" type="datetimeFigureOut">
              <a:rPr lang="en-GB" smtClean="0"/>
              <a:t>26/08/2024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0B538-C4AD-1054-4F47-764801D07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317CC-9EF1-8073-3DEB-C5C7EA495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218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B55309-23B4-3FB1-A899-9932B6216D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EC846A-535B-C8A0-F5CA-2FAC0413AD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76679-D4C2-F46B-DCF3-2251FEF14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2018-9FCD-4D25-B6CE-F2EE6554B948}" type="datetimeFigureOut">
              <a:rPr lang="en-GB" smtClean="0"/>
              <a:t>26/08/2024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8B2AE-FB27-C6BC-15F6-84B106995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25CC4-38E9-98A1-F885-2B6A6D457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934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7964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5E8AA0-71CA-8ABC-3158-C76E10F8B6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194" cy="685698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E65F77D-830B-4587-6179-EAEFDB59DA9F}"/>
              </a:ext>
            </a:extLst>
          </p:cNvPr>
          <p:cNvGrpSpPr/>
          <p:nvPr userDrawn="1"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EF7F4F5-4091-F7DF-B5D7-27F2CF09B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D479FE-F2A7-1259-E9F7-5B06988F5483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D3E0E5C-9845-273F-56DA-9B3EDBB349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063"/>
          <a:stretch/>
        </p:blipFill>
        <p:spPr>
          <a:xfrm>
            <a:off x="1524" y="0"/>
            <a:ext cx="12188951" cy="15040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26341B-E791-8397-013A-AE21E4F2BB6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8382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2F81F2-6943-BD2A-4FF4-E7B5E1C420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08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6767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4">
            <a:extLst>
              <a:ext uri="{FF2B5EF4-FFF2-40B4-BE49-F238E27FC236}">
                <a16:creationId xmlns:a16="http://schemas.microsoft.com/office/drawing/2014/main" id="{2E4B68A4-8690-EBA2-0E25-8D52163C04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4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3286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674B4E-3A36-AE80-F596-88EAFA8D99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26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628D0-6D27-3A22-3CBC-5435A86BD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248BE-D040-3D21-3A61-EE22584BB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81DDF-7CC1-D788-F48E-8EBA8012AA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02018-9FCD-4D25-B6CE-F2EE6554B948}" type="datetimeFigureOut">
              <a:rPr lang="en-GB" smtClean="0"/>
              <a:t>26/08/2024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AD2C6-7BBE-418E-D4F1-DD5A8D5A03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6D678-3C77-7F4A-530D-35BE9C7A2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20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8.svg"/><Relationship Id="rId7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8.svg"/><Relationship Id="rId7" Type="http://schemas.openxmlformats.org/officeDocument/2006/relationships/image" Target="../media/image3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8.svg"/><Relationship Id="rId7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customXml" Target="../ink/ink2.xml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customXml" Target="../ink/ink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5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6.sv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1.jpeg"/><Relationship Id="rId9" Type="http://schemas.microsoft.com/office/2007/relationships/diagramDrawing" Target="../diagrams/drawing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0ABB8D-A9B1-BF5E-8E51-DAC64CE57FBB}"/>
              </a:ext>
            </a:extLst>
          </p:cNvPr>
          <p:cNvSpPr txBox="1"/>
          <p:nvPr/>
        </p:nvSpPr>
        <p:spPr>
          <a:xfrm>
            <a:off x="3367314" y="1995047"/>
            <a:ext cx="545737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Capstone</a:t>
            </a:r>
            <a:br>
              <a:rPr lang="en-US" sz="6000" b="1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</a:br>
            <a:r>
              <a:rPr lang="en-US" sz="6000" b="1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Project</a:t>
            </a:r>
            <a:endParaRPr lang="en-GB" sz="6000" b="1">
              <a:latin typeface="Neue Machina" panose="00000500000000000000" pitchFamily="50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8FE0234-23EC-7806-340E-632A55BD40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401383" cy="90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7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01421C8-8710-4BD4-4F97-DBEBDC45F2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>
              <a:ea typeface="Calibri"/>
              <a:cs typeface="Calibri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70B435F-8BC0-8A7B-6294-85CE9B84AF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2FF82F-5501-977F-6AAC-5D63218C99A4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4F5349-D1F1-2B0D-8B99-A632EC520633}"/>
              </a:ext>
            </a:extLst>
          </p:cNvPr>
          <p:cNvSpPr txBox="1"/>
          <p:nvPr/>
        </p:nvSpPr>
        <p:spPr>
          <a:xfrm>
            <a:off x="324228" y="926780"/>
            <a:ext cx="2894221" cy="52322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Class diagram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381E0E-AF20-BC73-B4F2-220BD4B3FB87}"/>
              </a:ext>
            </a:extLst>
          </p:cNvPr>
          <p:cNvSpPr txBox="1"/>
          <p:nvPr/>
        </p:nvSpPr>
        <p:spPr>
          <a:xfrm>
            <a:off x="123768" y="1454528"/>
            <a:ext cx="364379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bg1"/>
                </a:solidFill>
                <a:ea typeface="Calibri"/>
                <a:cs typeface="Calibri"/>
              </a:rPr>
              <a:t>Entity class relations: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E59F81-000C-E555-7CAA-F6B786008FC6}"/>
              </a:ext>
            </a:extLst>
          </p:cNvPr>
          <p:cNvSpPr txBox="1"/>
          <p:nvPr/>
        </p:nvSpPr>
        <p:spPr>
          <a:xfrm>
            <a:off x="197204" y="2124316"/>
            <a:ext cx="327628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err="1">
                <a:solidFill>
                  <a:schemeClr val="bg1"/>
                </a:solidFill>
                <a:ea typeface="Calibri"/>
                <a:cs typeface="Calibri"/>
              </a:rPr>
              <a:t>CartLineItemEntity</a:t>
            </a:r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: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DD40AB-E490-5315-8851-16AE224493EF}"/>
              </a:ext>
            </a:extLst>
          </p:cNvPr>
          <p:cNvSpPr txBox="1"/>
          <p:nvPr/>
        </p:nvSpPr>
        <p:spPr>
          <a:xfrm>
            <a:off x="197141" y="2500580"/>
            <a:ext cx="6838278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Represents a shopping cart where a customer can add products they intend to purchase.</a:t>
            </a:r>
            <a:endParaRPr lang="en-US" b="1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Attributes include:</a:t>
            </a:r>
          </a:p>
          <a:p>
            <a:pPr lvl="1"/>
            <a:r>
              <a:rPr lang="en-US" err="1">
                <a:solidFill>
                  <a:schemeClr val="bg1"/>
                </a:solidFill>
                <a:latin typeface="Consolas"/>
              </a:rPr>
              <a:t>cartid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: Unique identifier for the cart.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Relationship:</a:t>
            </a:r>
          </a:p>
          <a:p>
            <a:pPr lvl="1"/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Many-to-One with </a:t>
            </a:r>
            <a:r>
              <a:rPr lang="en-US" b="1">
                <a:solidFill>
                  <a:schemeClr val="bg1"/>
                </a:solidFill>
                <a:latin typeface="Consolas"/>
              </a:rPr>
              <a:t>Customer</a:t>
            </a: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: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A cart is associated with one customer.</a:t>
            </a:r>
            <a:endParaRPr lang="en-US">
              <a:solidFill>
                <a:schemeClr val="bg1"/>
              </a:solidFill>
            </a:endParaRPr>
          </a:p>
          <a:p>
            <a:pPr lvl="1"/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One-to-Many with </a:t>
            </a:r>
            <a:r>
              <a:rPr lang="en-US" b="1" err="1">
                <a:solidFill>
                  <a:schemeClr val="bg1"/>
                </a:solidFill>
                <a:latin typeface="Consolas"/>
              </a:rPr>
              <a:t>CartLineItem</a:t>
            </a: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: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A cart can contain multiple line items, each representing a product added to the cart.</a:t>
            </a: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10" name="Picture 9" descr="A diagram of a product&#10;&#10;Description automatically generated">
            <a:extLst>
              <a:ext uri="{FF2B5EF4-FFF2-40B4-BE49-F238E27FC236}">
                <a16:creationId xmlns:a16="http://schemas.microsoft.com/office/drawing/2014/main" id="{474C03E3-7A34-5B73-ABE7-670151EB4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0212" y="558114"/>
            <a:ext cx="3393577" cy="601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35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01421C8-8710-4BD4-4F97-DBEBDC45F2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>
              <a:ea typeface="Calibri"/>
              <a:cs typeface="Calibri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70B435F-8BC0-8A7B-6294-85CE9B84AF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2FF82F-5501-977F-6AAC-5D63218C99A4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4F5349-D1F1-2B0D-8B99-A632EC520633}"/>
              </a:ext>
            </a:extLst>
          </p:cNvPr>
          <p:cNvSpPr txBox="1"/>
          <p:nvPr/>
        </p:nvSpPr>
        <p:spPr>
          <a:xfrm>
            <a:off x="324228" y="926780"/>
            <a:ext cx="2894221" cy="52322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Class diagram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381E0E-AF20-BC73-B4F2-220BD4B3FB87}"/>
              </a:ext>
            </a:extLst>
          </p:cNvPr>
          <p:cNvSpPr txBox="1"/>
          <p:nvPr/>
        </p:nvSpPr>
        <p:spPr>
          <a:xfrm>
            <a:off x="123768" y="1454528"/>
            <a:ext cx="364379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bg1"/>
                </a:solidFill>
                <a:ea typeface="Calibri"/>
                <a:cs typeface="Calibri"/>
              </a:rPr>
              <a:t>Entity class relations: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E59F81-000C-E555-7CAA-F6B786008FC6}"/>
              </a:ext>
            </a:extLst>
          </p:cNvPr>
          <p:cNvSpPr txBox="1"/>
          <p:nvPr/>
        </p:nvSpPr>
        <p:spPr>
          <a:xfrm>
            <a:off x="197204" y="2124316"/>
            <a:ext cx="327628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err="1">
                <a:solidFill>
                  <a:schemeClr val="bg1"/>
                </a:solidFill>
                <a:ea typeface="Calibri"/>
                <a:cs typeface="Calibri"/>
              </a:rPr>
              <a:t>OrderLineItem</a:t>
            </a:r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 Entity: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DD40AB-E490-5315-8851-16AE224493EF}"/>
              </a:ext>
            </a:extLst>
          </p:cNvPr>
          <p:cNvSpPr txBox="1"/>
          <p:nvPr/>
        </p:nvSpPr>
        <p:spPr>
          <a:xfrm>
            <a:off x="197141" y="2500580"/>
            <a:ext cx="6838278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Represents an item in an order, including details of the product purchased.</a:t>
            </a:r>
            <a:endParaRPr lang="en-US">
              <a:solidFill>
                <a:schemeClr val="bg1"/>
              </a:solidFill>
            </a:endParaRPr>
          </a:p>
          <a:p>
            <a:pPr>
              <a:buFont typeface="Arial"/>
              <a:buChar char="•"/>
            </a:pP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Attributes include:</a:t>
            </a:r>
          </a:p>
          <a:p>
            <a:pPr lvl="1">
              <a:buFont typeface="Arial"/>
              <a:buChar char="•"/>
            </a:pPr>
            <a:r>
              <a:rPr lang="en-US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orderLineItemId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: Unique identifier for the order line item.</a:t>
            </a:r>
          </a:p>
          <a:p>
            <a:pPr lvl="1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product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: The product purchased.</a:t>
            </a:r>
          </a:p>
          <a:p>
            <a:pPr lvl="1">
              <a:buFont typeface="Arial"/>
              <a:buChar char="•"/>
            </a:pPr>
            <a:r>
              <a:rPr lang="en-US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unitPrice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: Price of a single unit of the product.</a:t>
            </a:r>
          </a:p>
          <a:p>
            <a:pPr lvl="1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quantity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: Quantity of the product purchased.</a:t>
            </a:r>
          </a:p>
          <a:p>
            <a:pPr lvl="1">
              <a:buFont typeface="Arial"/>
              <a:buChar char="•"/>
            </a:pPr>
            <a:r>
              <a:rPr lang="en-US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itemTotal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: Total price for this line item (unit price multiplied by quantity).</a:t>
            </a:r>
            <a:endParaRPr lang="en-US">
              <a:solidFill>
                <a:schemeClr val="bg1"/>
              </a:solidFill>
            </a:endParaRPr>
          </a:p>
          <a:p>
            <a:pPr>
              <a:buFont typeface="Arial"/>
              <a:buChar char="•"/>
            </a:pP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Relationship:</a:t>
            </a:r>
          </a:p>
          <a:p>
            <a:pPr lvl="1">
              <a:buFont typeface="Arial"/>
              <a:buChar char="•"/>
            </a:pP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Many-to-One with </a:t>
            </a:r>
            <a:r>
              <a:rPr lang="en-US" b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Order</a:t>
            </a: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: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A line item is associated with one order.</a:t>
            </a:r>
          </a:p>
          <a:p>
            <a:pPr lvl="1">
              <a:buFont typeface="Arial"/>
              <a:buChar char="•"/>
            </a:pP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Many-to-One with </a:t>
            </a:r>
            <a:r>
              <a:rPr lang="en-US" b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Product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: A line item is associated with one product.</a:t>
            </a:r>
          </a:p>
          <a:p>
            <a:pPr>
              <a:buFont typeface="Arial"/>
              <a:buChar char="•"/>
            </a:pPr>
            <a:endParaRPr lang="en-US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10" name="Picture 9" descr="A diagram of a product&#10;&#10;Description automatically generated">
            <a:extLst>
              <a:ext uri="{FF2B5EF4-FFF2-40B4-BE49-F238E27FC236}">
                <a16:creationId xmlns:a16="http://schemas.microsoft.com/office/drawing/2014/main" id="{52B88E57-8847-6F5B-EBE6-EAC3C79F5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3184" y="455140"/>
            <a:ext cx="3022874" cy="591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38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58CAEF-7789-12A7-03CB-61B59902F59C}"/>
              </a:ext>
            </a:extLst>
          </p:cNvPr>
          <p:cNvSpPr/>
          <p:nvPr/>
        </p:nvSpPr>
        <p:spPr>
          <a:xfrm>
            <a:off x="0" y="18815"/>
            <a:ext cx="12192000" cy="6858000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E07ED2-FAB3-CE97-B1F9-0F4CCC4E95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31B970E-992F-42D0-4FC1-CB5C276E94F2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2579A54-71E7-1992-408F-C49C1D183DAC}"/>
              </a:ext>
            </a:extLst>
          </p:cNvPr>
          <p:cNvSpPr txBox="1"/>
          <p:nvPr/>
        </p:nvSpPr>
        <p:spPr>
          <a:xfrm>
            <a:off x="451555" y="917222"/>
            <a:ext cx="30621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Requirements:</a:t>
            </a:r>
            <a:endParaRPr lang="en-US" sz="2400" b="1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4B9DA2-6CE7-E27C-74E0-5245CCA377EF}"/>
              </a:ext>
            </a:extLst>
          </p:cNvPr>
          <p:cNvSpPr txBox="1"/>
          <p:nvPr/>
        </p:nvSpPr>
        <p:spPr>
          <a:xfrm>
            <a:off x="446924" y="1413933"/>
            <a:ext cx="575733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l">
              <a:buFont typeface="Wingdings"/>
              <a:buChar char="Ø"/>
            </a:pPr>
            <a:r>
              <a:rPr lang="en-US" sz="2000" b="1">
                <a:solidFill>
                  <a:srgbClr val="FFFFFF"/>
                </a:solidFill>
              </a:rPr>
              <a:t>Customer Registration and Management:</a:t>
            </a:r>
            <a:endParaRPr lang="en-US" sz="2000" b="1">
              <a:solidFill>
                <a:srgbClr val="FFFFFF"/>
              </a:solidFill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53F5C1-E3C2-32E0-76C9-0302BCA9CE79}"/>
              </a:ext>
            </a:extLst>
          </p:cNvPr>
          <p:cNvSpPr txBox="1"/>
          <p:nvPr/>
        </p:nvSpPr>
        <p:spPr>
          <a:xfrm>
            <a:off x="441786" y="1719963"/>
            <a:ext cx="659987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Customers can register with their details (name, city, </a:t>
            </a:r>
            <a:r>
              <a:rPr lang="en-US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pincode</a:t>
            </a:r>
            <a:r>
              <a:rPr lang="en-US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) to create an account.</a:t>
            </a:r>
            <a:endParaRPr lang="en-US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Customers can view and manage their profile.</a:t>
            </a:r>
            <a:endParaRPr lang="en-US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pPr algn="l"/>
            <a:endParaRPr lang="en-US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</p:txBody>
      </p:sp>
      <p:pic>
        <p:nvPicPr>
          <p:cNvPr id="8" name="Picture 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F1D3A5B-2209-C9CD-2978-11318F9C0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15" y="2577977"/>
            <a:ext cx="3544034" cy="471122"/>
          </a:xfrm>
          <a:prstGeom prst="rect">
            <a:avLst/>
          </a:prstGeom>
        </p:spPr>
      </p:pic>
      <p:pic>
        <p:nvPicPr>
          <p:cNvPr id="9" name="Picture 8" descr="A screenshot of a test results&#10;&#10;Description automatically generated">
            <a:extLst>
              <a:ext uri="{FF2B5EF4-FFF2-40B4-BE49-F238E27FC236}">
                <a16:creationId xmlns:a16="http://schemas.microsoft.com/office/drawing/2014/main" id="{6C5593AD-5277-DB25-D99B-0FA65FA82F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34" t="-265" r="32226" b="-730"/>
          <a:stretch/>
        </p:blipFill>
        <p:spPr>
          <a:xfrm>
            <a:off x="326911" y="3047768"/>
            <a:ext cx="3539084" cy="1426454"/>
          </a:xfrm>
          <a:prstGeom prst="rect">
            <a:avLst/>
          </a:prstGeom>
        </p:spPr>
      </p:pic>
      <p:pic>
        <p:nvPicPr>
          <p:cNvPr id="10" name="Picture 9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CEA384D-28B2-4AAA-9EB1-8425BAD5D0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712" y="4472354"/>
            <a:ext cx="3537440" cy="457200"/>
          </a:xfrm>
          <a:prstGeom prst="rect">
            <a:avLst/>
          </a:prstGeom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8F7E9988-9370-D43B-9317-747A7C3AF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177" y="4927356"/>
            <a:ext cx="3546231" cy="1633904"/>
          </a:xfrm>
          <a:prstGeom prst="rect">
            <a:avLst/>
          </a:prstGeom>
        </p:spPr>
      </p:pic>
      <p:pic>
        <p:nvPicPr>
          <p:cNvPr id="14" name="Picture 13" descr="A screenshot of a phone&#10;&#10;Description automatically generated">
            <a:extLst>
              <a:ext uri="{FF2B5EF4-FFF2-40B4-BE49-F238E27FC236}">
                <a16:creationId xmlns:a16="http://schemas.microsoft.com/office/drawing/2014/main" id="{02684256-4779-2DE0-A907-3C7720DE92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5324" y="2076341"/>
            <a:ext cx="4041531" cy="1016245"/>
          </a:xfrm>
          <a:prstGeom prst="rect">
            <a:avLst/>
          </a:prstGeom>
        </p:spPr>
      </p:pic>
      <p:pic>
        <p:nvPicPr>
          <p:cNvPr id="15" name="Picture 1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AFF6FEE-AFDD-C530-A9FA-0DB6563E5B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5284" y="3096615"/>
            <a:ext cx="4021016" cy="1332036"/>
          </a:xfrm>
          <a:prstGeom prst="rect">
            <a:avLst/>
          </a:prstGeom>
        </p:spPr>
      </p:pic>
      <p:pic>
        <p:nvPicPr>
          <p:cNvPr id="18" name="Picture 1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3BEC3631-B986-1B3A-CF15-92D8EE59F0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7087" y="4451482"/>
            <a:ext cx="4026878" cy="477716"/>
          </a:xfrm>
          <a:prstGeom prst="rect">
            <a:avLst/>
          </a:prstGeom>
        </p:spPr>
      </p:pic>
      <p:pic>
        <p:nvPicPr>
          <p:cNvPr id="19" name="Picture 1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8B3F41E3-3A76-74DF-8B3A-53C9AF2805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8414" y="4928830"/>
            <a:ext cx="4001965" cy="148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39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58CAEF-7789-12A7-03CB-61B59902F59C}"/>
              </a:ext>
            </a:extLst>
          </p:cNvPr>
          <p:cNvSpPr/>
          <p:nvPr/>
        </p:nvSpPr>
        <p:spPr>
          <a:xfrm>
            <a:off x="0" y="18815"/>
            <a:ext cx="12192000" cy="6858000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E07ED2-FAB3-CE97-B1F9-0F4CCC4E95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31B970E-992F-42D0-4FC1-CB5C276E94F2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2579A54-71E7-1992-408F-C49C1D183DAC}"/>
              </a:ext>
            </a:extLst>
          </p:cNvPr>
          <p:cNvSpPr txBox="1"/>
          <p:nvPr/>
        </p:nvSpPr>
        <p:spPr>
          <a:xfrm>
            <a:off x="451555" y="917222"/>
            <a:ext cx="30621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Requirements:</a:t>
            </a:r>
            <a:endParaRPr lang="en-US" sz="2400" b="1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4B9DA2-6CE7-E27C-74E0-5245CCA377EF}"/>
              </a:ext>
            </a:extLst>
          </p:cNvPr>
          <p:cNvSpPr txBox="1"/>
          <p:nvPr/>
        </p:nvSpPr>
        <p:spPr>
          <a:xfrm>
            <a:off x="446924" y="1413933"/>
            <a:ext cx="575733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l">
              <a:buFont typeface="Wingdings"/>
              <a:buChar char="Ø"/>
            </a:pPr>
            <a:r>
              <a:rPr lang="en-US" sz="2000" b="1">
                <a:solidFill>
                  <a:srgbClr val="FFFFFF"/>
                </a:solidFill>
              </a:rPr>
              <a:t>Customer Registration and Management:</a:t>
            </a:r>
            <a:endParaRPr lang="en-US" sz="2000" b="1">
              <a:solidFill>
                <a:srgbClr val="FFFFFF"/>
              </a:solidFill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53F5C1-E3C2-32E0-76C9-0302BCA9CE79}"/>
              </a:ext>
            </a:extLst>
          </p:cNvPr>
          <p:cNvSpPr txBox="1"/>
          <p:nvPr/>
        </p:nvSpPr>
        <p:spPr>
          <a:xfrm>
            <a:off x="441786" y="1719963"/>
            <a:ext cx="659987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Customers can register with their details (name, city, </a:t>
            </a:r>
            <a:r>
              <a:rPr lang="en-US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pincode</a:t>
            </a:r>
            <a:r>
              <a:rPr lang="en-US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) to create an account.</a:t>
            </a:r>
            <a:endParaRPr lang="en-US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Customers can view and manage their profile.</a:t>
            </a:r>
            <a:endParaRPr lang="en-US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pPr algn="l"/>
            <a:endParaRPr lang="en-US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</p:txBody>
      </p:sp>
      <p:pic>
        <p:nvPicPr>
          <p:cNvPr id="12" name="Picture 1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7C8686D-8DF0-0762-9140-54781B002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610" y="3448395"/>
            <a:ext cx="4169021" cy="460864"/>
          </a:xfrm>
          <a:prstGeom prst="rect">
            <a:avLst/>
          </a:prstGeom>
        </p:spPr>
      </p:pic>
      <p:pic>
        <p:nvPicPr>
          <p:cNvPr id="13" name="Picture 1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4F73E59-BFCA-CB20-0015-939425124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531" y="4003034"/>
            <a:ext cx="4142643" cy="1916724"/>
          </a:xfrm>
          <a:prstGeom prst="rect">
            <a:avLst/>
          </a:prstGeom>
        </p:spPr>
      </p:pic>
      <p:pic>
        <p:nvPicPr>
          <p:cNvPr id="16" name="Picture 1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3C4E301-3D02-E308-9960-E8F4CE99AB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8712" y="3424148"/>
            <a:ext cx="4178545" cy="505557"/>
          </a:xfrm>
          <a:prstGeom prst="rect">
            <a:avLst/>
          </a:prstGeom>
        </p:spPr>
      </p:pic>
      <p:pic>
        <p:nvPicPr>
          <p:cNvPr id="17" name="Picture 1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AB12181-D080-916A-8251-B9CE42949B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7573" y="4104026"/>
            <a:ext cx="4183673" cy="181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258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A4D6C4C-5C98-9073-79FB-D0A741C84236}"/>
              </a:ext>
            </a:extLst>
          </p:cNvPr>
          <p:cNvSpPr/>
          <p:nvPr/>
        </p:nvSpPr>
        <p:spPr>
          <a:xfrm>
            <a:off x="0" y="-10297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CFD7FB-BF20-EC66-9F7B-A95E73215B53}"/>
              </a:ext>
            </a:extLst>
          </p:cNvPr>
          <p:cNvSpPr txBox="1"/>
          <p:nvPr/>
        </p:nvSpPr>
        <p:spPr>
          <a:xfrm>
            <a:off x="181439" y="872000"/>
            <a:ext cx="809170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2400" b="1">
                <a:solidFill>
                  <a:schemeClr val="bg1"/>
                </a:solidFill>
                <a:latin typeface="Neue Machina"/>
                <a:ea typeface="Calibri"/>
              </a:rPr>
              <a:t>Requirements:</a:t>
            </a:r>
            <a:endParaRPr lang="en-US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4F5327-F834-7C83-D21F-86BBBBB405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DA77FF-97D7-0118-85BE-4E1483DB6EDE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D26B9A0-2990-CD61-0C50-E3B4263DB244}"/>
              </a:ext>
            </a:extLst>
          </p:cNvPr>
          <p:cNvSpPr txBox="1"/>
          <p:nvPr/>
        </p:nvSpPr>
        <p:spPr>
          <a:xfrm>
            <a:off x="178741" y="1401703"/>
            <a:ext cx="33020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Product Browsing:</a:t>
            </a:r>
            <a:endParaRPr lang="en-US" sz="2000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A68E211-C1D9-0B82-313A-69EDC4197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23" y="2493903"/>
            <a:ext cx="4542014" cy="4590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EE0968-CBA2-57FB-9635-FFC53B7E18DE}"/>
              </a:ext>
            </a:extLst>
          </p:cNvPr>
          <p:cNvSpPr txBox="1"/>
          <p:nvPr/>
        </p:nvSpPr>
        <p:spPr>
          <a:xfrm>
            <a:off x="319852" y="1806222"/>
            <a:ext cx="622770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Customers can view a list of available products.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Products can be searched by name, category, or price range.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algn="l"/>
            <a:endParaRPr lang="en-US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B44AE13-BF0C-62C6-B833-9A17793744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155" y="2951809"/>
            <a:ext cx="4534136" cy="1697567"/>
          </a:xfrm>
          <a:prstGeom prst="rect">
            <a:avLst/>
          </a:prstGeom>
        </p:spPr>
      </p:pic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B58B1D7-2FEB-183C-5479-4DDEB909EB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4451" y="170392"/>
            <a:ext cx="4806950" cy="552921"/>
          </a:xfrm>
          <a:prstGeom prst="rect">
            <a:avLst/>
          </a:prstGeom>
        </p:spPr>
      </p:pic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F85A059-C2A7-6563-5B82-7B75AF9BC9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8859" y="714074"/>
            <a:ext cx="4807539" cy="2735014"/>
          </a:xfrm>
          <a:prstGeom prst="rect">
            <a:avLst/>
          </a:prstGeom>
        </p:spPr>
      </p:pic>
      <p:pic>
        <p:nvPicPr>
          <p:cNvPr id="12" name="Picture 1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6817E7D-8439-B836-DAFA-9CE8894A4E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866" y="4648905"/>
            <a:ext cx="4562711" cy="495300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549FDBBF-7CCE-40FD-AAF8-D371CDB53E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980" y="5147792"/>
            <a:ext cx="4561300" cy="1698861"/>
          </a:xfrm>
          <a:prstGeom prst="rect">
            <a:avLst/>
          </a:prstGeom>
        </p:spPr>
      </p:pic>
      <p:pic>
        <p:nvPicPr>
          <p:cNvPr id="14" name="Picture 1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F7CB33D-DEEC-A111-DDEE-C69805103D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69453" y="3921122"/>
            <a:ext cx="5200650" cy="533400"/>
          </a:xfrm>
          <a:prstGeom prst="rect">
            <a:avLst/>
          </a:prstGeom>
        </p:spPr>
      </p:pic>
      <p:pic>
        <p:nvPicPr>
          <p:cNvPr id="15" name="Picture 14" descr="A screenshot of a test results&#10;&#10;Description automatically generated">
            <a:extLst>
              <a:ext uri="{FF2B5EF4-FFF2-40B4-BE49-F238E27FC236}">
                <a16:creationId xmlns:a16="http://schemas.microsoft.com/office/drawing/2014/main" id="{6903281C-27E2-0AAF-C988-EED58732C4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5689" y="4650818"/>
            <a:ext cx="5198769" cy="168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09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A4D6C4C-5C98-9073-79FB-D0A741C842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CFD7FB-BF20-EC66-9F7B-A95E73215B53}"/>
              </a:ext>
            </a:extLst>
          </p:cNvPr>
          <p:cNvSpPr txBox="1"/>
          <p:nvPr/>
        </p:nvSpPr>
        <p:spPr>
          <a:xfrm>
            <a:off x="181439" y="872000"/>
            <a:ext cx="809170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2400" b="1">
                <a:solidFill>
                  <a:schemeClr val="bg1"/>
                </a:solidFill>
                <a:latin typeface="Neue Machina"/>
                <a:ea typeface="Calibri"/>
              </a:rPr>
              <a:t>Requirements:</a:t>
            </a:r>
            <a:endParaRPr lang="en-US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4F5327-F834-7C83-D21F-86BBBBB405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DA77FF-97D7-0118-85BE-4E1483DB6EDE}"/>
              </a:ext>
            </a:extLst>
          </p:cNvPr>
          <p:cNvCxnSpPr/>
          <p:nvPr/>
        </p:nvCxnSpPr>
        <p:spPr>
          <a:xfrm>
            <a:off x="323850" y="1352550"/>
            <a:ext cx="561388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D26B9A0-2990-CD61-0C50-E3B4263DB244}"/>
              </a:ext>
            </a:extLst>
          </p:cNvPr>
          <p:cNvSpPr txBox="1"/>
          <p:nvPr/>
        </p:nvSpPr>
        <p:spPr>
          <a:xfrm>
            <a:off x="178741" y="1401703"/>
            <a:ext cx="33020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Product Browsing:</a:t>
            </a:r>
            <a:endParaRPr lang="en-US" sz="200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A70FFA-1A59-F53E-77E9-DC408EA84CF2}"/>
              </a:ext>
            </a:extLst>
          </p:cNvPr>
          <p:cNvSpPr txBox="1"/>
          <p:nvPr/>
        </p:nvSpPr>
        <p:spPr>
          <a:xfrm>
            <a:off x="322819" y="1795151"/>
            <a:ext cx="30338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Finding  by Product name: </a:t>
            </a:r>
          </a:p>
        </p:txBody>
      </p:sp>
      <p:pic>
        <p:nvPicPr>
          <p:cNvPr id="17" name="Picture 16" descr="A close-up of a word&#10;&#10;Description automatically generated">
            <a:extLst>
              <a:ext uri="{FF2B5EF4-FFF2-40B4-BE49-F238E27FC236}">
                <a16:creationId xmlns:a16="http://schemas.microsoft.com/office/drawing/2014/main" id="{A7F2E568-C571-C20C-F431-4BE844CB1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89" y="2173165"/>
            <a:ext cx="6350978" cy="530469"/>
          </a:xfrm>
          <a:prstGeom prst="rect">
            <a:avLst/>
          </a:prstGeom>
        </p:spPr>
      </p:pic>
      <p:pic>
        <p:nvPicPr>
          <p:cNvPr id="18" name="Picture 1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DFBB300-BFE9-FC0C-0191-3995C99C3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51" y="2902926"/>
            <a:ext cx="6341453" cy="25527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4C8102-7CA7-F3A4-911F-B9299231EE39}"/>
              </a:ext>
            </a:extLst>
          </p:cNvPr>
          <p:cNvSpPr txBox="1"/>
          <p:nvPr/>
        </p:nvSpPr>
        <p:spPr>
          <a:xfrm>
            <a:off x="7509064" y="1713089"/>
            <a:ext cx="30338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Finding  by Product category: </a:t>
            </a:r>
          </a:p>
        </p:txBody>
      </p:sp>
      <p:pic>
        <p:nvPicPr>
          <p:cNvPr id="21" name="Picture 20" descr="A close-up of a sign&#10;&#10;Description automatically generated">
            <a:extLst>
              <a:ext uri="{FF2B5EF4-FFF2-40B4-BE49-F238E27FC236}">
                <a16:creationId xmlns:a16="http://schemas.microsoft.com/office/drawing/2014/main" id="{9C6C0C96-FC61-534A-939F-6FFD61CF0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5628" y="2180126"/>
            <a:ext cx="5556007" cy="539994"/>
          </a:xfrm>
          <a:prstGeom prst="rect">
            <a:avLst/>
          </a:prstGeom>
        </p:spPr>
      </p:pic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7319633E-4B91-AEBF-A3B4-348914B549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7934" y="2904759"/>
            <a:ext cx="5547945" cy="2502145"/>
          </a:xfrm>
          <a:prstGeom prst="rect">
            <a:avLst/>
          </a:prstGeom>
        </p:spPr>
      </p:pic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FFF4707E-8334-EB36-3E53-6D16BB213C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0841" y="92319"/>
            <a:ext cx="5766289" cy="17027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F0B76F2-DC8D-1641-B2D8-5BF48D3786A2}"/>
                  </a:ext>
                </a:extLst>
              </p14:cNvPr>
              <p14:cNvContentPartPr/>
              <p14:nvPr/>
            </p14:nvContentPartPr>
            <p14:xfrm>
              <a:off x="7057292" y="515815"/>
              <a:ext cx="17584" cy="17584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F0B76F2-DC8D-1641-B2D8-5BF48D3786A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19692" y="-4759385"/>
                <a:ext cx="5275200" cy="105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66AE0EE-E689-628A-FE64-B22A5E5B6364}"/>
                  </a:ext>
                </a:extLst>
              </p14:cNvPr>
              <p14:cNvContentPartPr/>
              <p14:nvPr/>
            </p14:nvContentPartPr>
            <p14:xfrm>
              <a:off x="7280031" y="6142893"/>
              <a:ext cx="17584" cy="17584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66AE0EE-E689-628A-FE64-B22A5E5B636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42431" y="867693"/>
                <a:ext cx="5275200" cy="1055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594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A4D6C4C-5C98-9073-79FB-D0A741C842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CFD7FB-BF20-EC66-9F7B-A95E73215B53}"/>
              </a:ext>
            </a:extLst>
          </p:cNvPr>
          <p:cNvSpPr txBox="1"/>
          <p:nvPr/>
        </p:nvSpPr>
        <p:spPr>
          <a:xfrm>
            <a:off x="181439" y="872000"/>
            <a:ext cx="809170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2400" b="1">
                <a:solidFill>
                  <a:schemeClr val="bg1"/>
                </a:solidFill>
                <a:latin typeface="Neue Machina"/>
                <a:ea typeface="Calibri"/>
              </a:rPr>
              <a:t>Requirements:</a:t>
            </a:r>
            <a:endParaRPr lang="en-US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4F5327-F834-7C83-D21F-86BBBBB405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DA77FF-97D7-0118-85BE-4E1483DB6EDE}"/>
              </a:ext>
            </a:extLst>
          </p:cNvPr>
          <p:cNvCxnSpPr/>
          <p:nvPr/>
        </p:nvCxnSpPr>
        <p:spPr>
          <a:xfrm>
            <a:off x="323850" y="1352550"/>
            <a:ext cx="46968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D26B9A0-2990-CD61-0C50-E3B4263DB244}"/>
              </a:ext>
            </a:extLst>
          </p:cNvPr>
          <p:cNvSpPr txBox="1"/>
          <p:nvPr/>
        </p:nvSpPr>
        <p:spPr>
          <a:xfrm>
            <a:off x="178741" y="1401703"/>
            <a:ext cx="33020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Product Browsing:</a:t>
            </a:r>
            <a:endParaRPr lang="en-US" sz="200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A70FFA-1A59-F53E-77E9-DC408EA84CF2}"/>
              </a:ext>
            </a:extLst>
          </p:cNvPr>
          <p:cNvSpPr txBox="1"/>
          <p:nvPr/>
        </p:nvSpPr>
        <p:spPr>
          <a:xfrm>
            <a:off x="322819" y="1795151"/>
            <a:ext cx="30338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Finding  the product by price: </a:t>
            </a:r>
          </a:p>
        </p:txBody>
      </p:sp>
      <p:pic>
        <p:nvPicPr>
          <p:cNvPr id="6" name="Picture 5" descr="A close up of a word&#10;&#10;Description automatically generated">
            <a:extLst>
              <a:ext uri="{FF2B5EF4-FFF2-40B4-BE49-F238E27FC236}">
                <a16:creationId xmlns:a16="http://schemas.microsoft.com/office/drawing/2014/main" id="{05A9B8C1-DC43-AE64-745B-73877AFF2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085" y="2164880"/>
            <a:ext cx="7198784" cy="571500"/>
          </a:xfrm>
          <a:prstGeom prst="rect">
            <a:avLst/>
          </a:prstGeom>
        </p:spPr>
      </p:pic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10D7962-EAE3-1613-1593-8323A2DD0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146" y="2734144"/>
            <a:ext cx="7198430" cy="3562821"/>
          </a:xfrm>
          <a:prstGeom prst="rect">
            <a:avLst/>
          </a:prstGeom>
        </p:spPr>
      </p:pic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2E7175FF-B825-1D0A-6E83-0EC53885F7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9929" y="852487"/>
            <a:ext cx="6806141" cy="132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61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A4D6C4C-5C98-9073-79FB-D0A741C84236}"/>
              </a:ext>
            </a:extLst>
          </p:cNvPr>
          <p:cNvSpPr/>
          <p:nvPr/>
        </p:nvSpPr>
        <p:spPr>
          <a:xfrm>
            <a:off x="9407" y="0"/>
            <a:ext cx="12192000" cy="6848593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CFD7FB-BF20-EC66-9F7B-A95E73215B53}"/>
              </a:ext>
            </a:extLst>
          </p:cNvPr>
          <p:cNvSpPr txBox="1"/>
          <p:nvPr/>
        </p:nvSpPr>
        <p:spPr>
          <a:xfrm>
            <a:off x="181439" y="872000"/>
            <a:ext cx="809170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2400">
                <a:solidFill>
                  <a:schemeClr val="bg1"/>
                </a:solidFill>
                <a:ea typeface="+mn-lt"/>
                <a:cs typeface="+mn-lt"/>
              </a:rPr>
              <a:t>Shopping Cart Management: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4F5327-F834-7C83-D21F-86BBBBB405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DA77FF-97D7-0118-85BE-4E1483DB6EDE}"/>
              </a:ext>
            </a:extLst>
          </p:cNvPr>
          <p:cNvCxnSpPr/>
          <p:nvPr/>
        </p:nvCxnSpPr>
        <p:spPr>
          <a:xfrm>
            <a:off x="323850" y="1333735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37B6B29-1326-F415-3E35-8DAD652DAB82}"/>
              </a:ext>
            </a:extLst>
          </p:cNvPr>
          <p:cNvSpPr txBox="1"/>
          <p:nvPr/>
        </p:nvSpPr>
        <p:spPr>
          <a:xfrm>
            <a:off x="183445" y="1284111"/>
            <a:ext cx="597840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Customers can add products to their shopping cart.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The cart can contain multiple items, each represented by a </a:t>
            </a:r>
            <a:r>
              <a:rPr lang="en-US" err="1">
                <a:solidFill>
                  <a:schemeClr val="bg1"/>
                </a:solidFill>
                <a:latin typeface="Consolas"/>
              </a:rPr>
              <a:t>CartLineItem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Customers can update the quantity of products in their cart or remove items.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The total amount of the cart is calculated based on the items and their quantities.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algn="l"/>
            <a:endParaRPr lang="en-US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54E31F-7FD5-61AB-BC14-FF7950E7A5F2}"/>
              </a:ext>
            </a:extLst>
          </p:cNvPr>
          <p:cNvSpPr txBox="1"/>
          <p:nvPr/>
        </p:nvSpPr>
        <p:spPr>
          <a:xfrm>
            <a:off x="366889" y="3170295"/>
            <a:ext cx="66886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Adding product to the cart with the customer id </a:t>
            </a:r>
            <a:endParaRPr lang="en-US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7" name="Picture 6" descr="A close-up of a number&#10;&#10;Description automatically generated">
            <a:extLst>
              <a:ext uri="{FF2B5EF4-FFF2-40B4-BE49-F238E27FC236}">
                <a16:creationId xmlns:a16="http://schemas.microsoft.com/office/drawing/2014/main" id="{9A56768C-7A25-906C-15C9-4EF191D00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652" y="3538361"/>
            <a:ext cx="4921956" cy="571500"/>
          </a:xfrm>
          <a:prstGeom prst="rect">
            <a:avLst/>
          </a:prstGeom>
        </p:spPr>
      </p:pic>
      <p:pic>
        <p:nvPicPr>
          <p:cNvPr id="8" name="Picture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7AB5ABDE-65BB-9C2A-716D-EC9397F41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020" y="4604338"/>
            <a:ext cx="4352925" cy="16192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BF0D27-E20D-3648-D820-08B1C174A740}"/>
              </a:ext>
            </a:extLst>
          </p:cNvPr>
          <p:cNvSpPr txBox="1"/>
          <p:nvPr/>
        </p:nvSpPr>
        <p:spPr>
          <a:xfrm>
            <a:off x="465666" y="4233333"/>
            <a:ext cx="4261555" cy="366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Request body with the product details: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082CD8-50B1-24D9-CDAA-76FBEDBA2240}"/>
              </a:ext>
            </a:extLst>
          </p:cNvPr>
          <p:cNvSpPr txBox="1"/>
          <p:nvPr/>
        </p:nvSpPr>
        <p:spPr>
          <a:xfrm>
            <a:off x="6858000" y="1199444"/>
            <a:ext cx="58702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Cart for customer with id 1</a:t>
            </a:r>
          </a:p>
        </p:txBody>
      </p:sp>
      <p:pic>
        <p:nvPicPr>
          <p:cNvPr id="13" name="Picture 12" descr="A close up of a number&#10;&#10;Description automatically generated">
            <a:extLst>
              <a:ext uri="{FF2B5EF4-FFF2-40B4-BE49-F238E27FC236}">
                <a16:creationId xmlns:a16="http://schemas.microsoft.com/office/drawing/2014/main" id="{3A8A642F-A94B-ADA7-15B5-1C1DCC2C4B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5175" y="1571742"/>
            <a:ext cx="5511800" cy="525404"/>
          </a:xfrm>
          <a:prstGeom prst="rect">
            <a:avLst/>
          </a:prstGeom>
        </p:spPr>
      </p:pic>
      <p:pic>
        <p:nvPicPr>
          <p:cNvPr id="14" name="Picture 1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C8914B7-E157-60F0-19B0-24039D8478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6147" y="3533972"/>
            <a:ext cx="6415853" cy="273457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DD0E37-2B82-22B4-9C2D-0C0BBF536CA6}"/>
              </a:ext>
            </a:extLst>
          </p:cNvPr>
          <p:cNvSpPr txBox="1"/>
          <p:nvPr/>
        </p:nvSpPr>
        <p:spPr>
          <a:xfrm>
            <a:off x="5856111" y="3062111"/>
            <a:ext cx="56867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Showing the cart with line items of products</a:t>
            </a:r>
            <a:endParaRPr lang="en-US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939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A4D6C4C-5C98-9073-79FB-D0A741C84236}"/>
              </a:ext>
            </a:extLst>
          </p:cNvPr>
          <p:cNvSpPr/>
          <p:nvPr/>
        </p:nvSpPr>
        <p:spPr>
          <a:xfrm>
            <a:off x="9407" y="0"/>
            <a:ext cx="12192000" cy="6848593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CFD7FB-BF20-EC66-9F7B-A95E73215B53}"/>
              </a:ext>
            </a:extLst>
          </p:cNvPr>
          <p:cNvSpPr txBox="1"/>
          <p:nvPr/>
        </p:nvSpPr>
        <p:spPr>
          <a:xfrm>
            <a:off x="181439" y="872000"/>
            <a:ext cx="809170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2400">
                <a:solidFill>
                  <a:schemeClr val="bg1"/>
                </a:solidFill>
                <a:ea typeface="+mn-lt"/>
                <a:cs typeface="+mn-lt"/>
              </a:rPr>
              <a:t>Shopping Cart Management: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4F5327-F834-7C83-D21F-86BBBBB405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DA77FF-97D7-0118-85BE-4E1483DB6EDE}"/>
              </a:ext>
            </a:extLst>
          </p:cNvPr>
          <p:cNvCxnSpPr/>
          <p:nvPr/>
        </p:nvCxnSpPr>
        <p:spPr>
          <a:xfrm>
            <a:off x="323850" y="1333735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8527D4E-DB3F-3D37-23A8-FBD3FE9785BA}"/>
              </a:ext>
            </a:extLst>
          </p:cNvPr>
          <p:cNvSpPr txBox="1"/>
          <p:nvPr/>
        </p:nvSpPr>
        <p:spPr>
          <a:xfrm>
            <a:off x="338666" y="1495777"/>
            <a:ext cx="58561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Deleting the product from the cart :</a:t>
            </a:r>
          </a:p>
        </p:txBody>
      </p:sp>
      <p:pic>
        <p:nvPicPr>
          <p:cNvPr id="16" name="Picture 15" descr="A close-up of a word&#10;&#10;Description automatically generated">
            <a:extLst>
              <a:ext uri="{FF2B5EF4-FFF2-40B4-BE49-F238E27FC236}">
                <a16:creationId xmlns:a16="http://schemas.microsoft.com/office/drawing/2014/main" id="{D2039292-5694-C615-07D5-5F4598A21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78" y="1967559"/>
            <a:ext cx="8753475" cy="533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72CE887-1208-C60C-B9B9-826B2158DEB2}"/>
              </a:ext>
            </a:extLst>
          </p:cNvPr>
          <p:cNvSpPr txBox="1"/>
          <p:nvPr/>
        </p:nvSpPr>
        <p:spPr>
          <a:xfrm>
            <a:off x="508000" y="2737555"/>
            <a:ext cx="43744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The cart from removing an product:</a:t>
            </a:r>
          </a:p>
        </p:txBody>
      </p:sp>
      <p:pic>
        <p:nvPicPr>
          <p:cNvPr id="18" name="Picture 17" descr="A close-up of a number&#10;&#10;Description automatically generated">
            <a:extLst>
              <a:ext uri="{FF2B5EF4-FFF2-40B4-BE49-F238E27FC236}">
                <a16:creationId xmlns:a16="http://schemas.microsoft.com/office/drawing/2014/main" id="{074AAB1D-2E47-374D-1E04-38C434E03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9258" y="3100623"/>
            <a:ext cx="6972300" cy="619125"/>
          </a:xfrm>
          <a:prstGeom prst="rect">
            <a:avLst/>
          </a:prstGeom>
        </p:spPr>
      </p:pic>
      <p:pic>
        <p:nvPicPr>
          <p:cNvPr id="19" name="Picture 18" descr="A text on a white background&#10;&#10;Description automatically generated">
            <a:extLst>
              <a:ext uri="{FF2B5EF4-FFF2-40B4-BE49-F238E27FC236}">
                <a16:creationId xmlns:a16="http://schemas.microsoft.com/office/drawing/2014/main" id="{0A2DF5F8-ACBD-D069-5E6B-D71C11BAF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315" y="3730860"/>
            <a:ext cx="9208557" cy="237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125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A4D6C4C-5C98-9073-79FB-D0A741C84236}"/>
              </a:ext>
            </a:extLst>
          </p:cNvPr>
          <p:cNvSpPr/>
          <p:nvPr/>
        </p:nvSpPr>
        <p:spPr>
          <a:xfrm>
            <a:off x="9407" y="0"/>
            <a:ext cx="12192000" cy="6848593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CFD7FB-BF20-EC66-9F7B-A95E73215B53}"/>
              </a:ext>
            </a:extLst>
          </p:cNvPr>
          <p:cNvSpPr txBox="1"/>
          <p:nvPr/>
        </p:nvSpPr>
        <p:spPr>
          <a:xfrm>
            <a:off x="181439" y="872000"/>
            <a:ext cx="809170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2400">
                <a:solidFill>
                  <a:schemeClr val="bg1"/>
                </a:solidFill>
                <a:ea typeface="+mn-lt"/>
                <a:cs typeface="+mn-lt"/>
              </a:rPr>
              <a:t>Shopping Cart Management: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4F5327-F834-7C83-D21F-86BBBBB405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DA77FF-97D7-0118-85BE-4E1483DB6EDE}"/>
              </a:ext>
            </a:extLst>
          </p:cNvPr>
          <p:cNvCxnSpPr/>
          <p:nvPr/>
        </p:nvCxnSpPr>
        <p:spPr>
          <a:xfrm>
            <a:off x="323850" y="1333735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8527D4E-DB3F-3D37-23A8-FBD3FE9785BA}"/>
              </a:ext>
            </a:extLst>
          </p:cNvPr>
          <p:cNvSpPr txBox="1"/>
          <p:nvPr/>
        </p:nvSpPr>
        <p:spPr>
          <a:xfrm>
            <a:off x="338666" y="1495777"/>
            <a:ext cx="58561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Removing / clearing the cart with customer id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EB0D037-33F0-1489-032F-C6B79DE5F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315" y="1864195"/>
            <a:ext cx="7077075" cy="514350"/>
          </a:xfrm>
          <a:prstGeom prst="rect">
            <a:avLst/>
          </a:prstGeom>
        </p:spPr>
      </p:pic>
      <p:pic>
        <p:nvPicPr>
          <p:cNvPr id="6" name="Picture 5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732976DA-3788-B183-7FAB-3741FB278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610" y="2380133"/>
            <a:ext cx="10036410" cy="125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92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ADA6FF-6F44-C06C-54EB-E08AF6143311}"/>
              </a:ext>
            </a:extLst>
          </p:cNvPr>
          <p:cNvSpPr txBox="1"/>
          <p:nvPr/>
        </p:nvSpPr>
        <p:spPr>
          <a:xfrm>
            <a:off x="323850" y="465316"/>
            <a:ext cx="48805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Personal BACKGROUND</a:t>
            </a:r>
            <a:endParaRPr lang="en-GB" sz="2400" b="1">
              <a:latin typeface="Neue Machina" panose="000005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74569-3E72-209E-3294-60EB4C694B43}"/>
              </a:ext>
            </a:extLst>
          </p:cNvPr>
          <p:cNvSpPr txBox="1"/>
          <p:nvPr/>
        </p:nvSpPr>
        <p:spPr>
          <a:xfrm>
            <a:off x="323850" y="940013"/>
            <a:ext cx="7865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(Name, Past Experience, Qualification, Career Summary)</a:t>
            </a:r>
            <a:endParaRPr lang="en-GB">
              <a:latin typeface="Neue Machina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8A408B-108E-8EA9-DA0A-9F0FA1CD9B17}"/>
              </a:ext>
            </a:extLst>
          </p:cNvPr>
          <p:cNvSpPr txBox="1"/>
          <p:nvPr/>
        </p:nvSpPr>
        <p:spPr>
          <a:xfrm>
            <a:off x="342683" y="1734633"/>
            <a:ext cx="3107401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1800" b="1" dirty="0">
                <a:effectLst/>
                <a:latin typeface="Neue Machina"/>
                <a:ea typeface="Calibri"/>
              </a:rPr>
              <a:t>Name :</a:t>
            </a:r>
            <a:r>
              <a:rPr lang="en-IN" b="1" dirty="0">
                <a:latin typeface="Neue Machina"/>
                <a:ea typeface="Calibri"/>
              </a:rPr>
              <a:t> Sai Kiran Chandana</a:t>
            </a:r>
            <a:endParaRPr lang="en-GB" b="1" dirty="0" err="1">
              <a:latin typeface="Neue Machina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6A3C17-90A3-F93F-5D84-D3D378E1ACB2}"/>
              </a:ext>
            </a:extLst>
          </p:cNvPr>
          <p:cNvSpPr txBox="1"/>
          <p:nvPr/>
        </p:nvSpPr>
        <p:spPr>
          <a:xfrm>
            <a:off x="352980" y="2606592"/>
            <a:ext cx="3659141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1800" b="1" dirty="0">
                <a:effectLst/>
                <a:latin typeface="Neue Machina"/>
                <a:ea typeface="Calibri"/>
              </a:rPr>
              <a:t>Past Experience :</a:t>
            </a:r>
            <a:r>
              <a:rPr lang="en-IN" b="1" dirty="0">
                <a:latin typeface="Neue Machina"/>
                <a:ea typeface="Calibri"/>
              </a:rPr>
              <a:t>Fresher</a:t>
            </a:r>
            <a:endParaRPr lang="en-GB" b="1" dirty="0">
              <a:latin typeface="Neue Machina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5AE72A-AEC0-D00B-117C-50F93D7FACDF}"/>
              </a:ext>
            </a:extLst>
          </p:cNvPr>
          <p:cNvSpPr txBox="1"/>
          <p:nvPr/>
        </p:nvSpPr>
        <p:spPr>
          <a:xfrm>
            <a:off x="373574" y="3447660"/>
            <a:ext cx="2122883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b="1" dirty="0">
                <a:latin typeface="Neue Machina"/>
                <a:ea typeface="+mn-lt"/>
                <a:cs typeface="+mn-lt"/>
              </a:rPr>
              <a:t>Qualification </a:t>
            </a:r>
            <a:r>
              <a:rPr lang="en-IN" sz="1800" b="1" dirty="0">
                <a:effectLst/>
                <a:latin typeface="Neue Machina"/>
                <a:ea typeface="+mn-lt"/>
                <a:cs typeface="+mn-lt"/>
              </a:rPr>
              <a:t>:</a:t>
            </a:r>
            <a:r>
              <a:rPr lang="en-IN" b="1" err="1">
                <a:latin typeface="Neue Machina"/>
                <a:ea typeface="+mn-lt"/>
                <a:cs typeface="+mn-lt"/>
              </a:rPr>
              <a:t>B.tech</a:t>
            </a:r>
            <a:endParaRPr lang="en-GB" b="1">
              <a:latin typeface="Neue Machina" panose="00000500000000000000" pitchFamily="50" charset="0"/>
              <a:ea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9B1C4D-84C8-31FA-3922-10AC6E28778E}"/>
              </a:ext>
            </a:extLst>
          </p:cNvPr>
          <p:cNvSpPr txBox="1"/>
          <p:nvPr/>
        </p:nvSpPr>
        <p:spPr>
          <a:xfrm>
            <a:off x="361851" y="4288728"/>
            <a:ext cx="5707353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1800" b="1" dirty="0">
                <a:effectLst/>
                <a:latin typeface="Neue Machina"/>
                <a:ea typeface="Calibri"/>
              </a:rPr>
              <a:t>Career Summary :</a:t>
            </a:r>
            <a:r>
              <a:rPr lang="en-IN" b="1" dirty="0">
                <a:latin typeface="Neue Machina"/>
                <a:ea typeface="Calibri"/>
              </a:rPr>
              <a:t> Recently completed by under graduation ,currently learning the backend engineering </a:t>
            </a:r>
            <a:endParaRPr lang="en-IN" b="1" dirty="0">
              <a:latin typeface="Neue Machina" panose="00000500000000000000" pitchFamily="50" charset="0"/>
              <a:ea typeface="Calibri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EBA3E50-760C-4B48-105E-E945156BB4B8}"/>
              </a:ext>
            </a:extLst>
          </p:cNvPr>
          <p:cNvGrpSpPr/>
          <p:nvPr/>
        </p:nvGrpSpPr>
        <p:grpSpPr>
          <a:xfrm>
            <a:off x="9574540" y="6420365"/>
            <a:ext cx="2243886" cy="375289"/>
            <a:chOff x="10212759" y="6518571"/>
            <a:chExt cx="1842973" cy="31339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E71206E-49DD-6821-C349-BF92F187E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F6DD2B-5B85-359C-4FBD-B253EDD278C8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Content Placeholder 7" descr="A shadow of a person holding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DC448513-01ED-D953-1310-6C67CD5329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854" r="21746"/>
          <a:stretch/>
        </p:blipFill>
        <p:spPr>
          <a:xfrm>
            <a:off x="7556763" y="0"/>
            <a:ext cx="4635237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E060AA3-7941-8126-2364-D4ADA04CFDA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90623" y="0"/>
            <a:ext cx="2401377" cy="90222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27653B8-8986-53CB-65C9-A4869AC37323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389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A4D6C4C-5C98-9073-79FB-D0A741C84236}"/>
              </a:ext>
            </a:extLst>
          </p:cNvPr>
          <p:cNvSpPr/>
          <p:nvPr/>
        </p:nvSpPr>
        <p:spPr>
          <a:xfrm>
            <a:off x="9407" y="-10583"/>
            <a:ext cx="12192000" cy="6848593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CFD7FB-BF20-EC66-9F7B-A95E73215B53}"/>
              </a:ext>
            </a:extLst>
          </p:cNvPr>
          <p:cNvSpPr txBox="1"/>
          <p:nvPr/>
        </p:nvSpPr>
        <p:spPr>
          <a:xfrm>
            <a:off x="181439" y="872000"/>
            <a:ext cx="809170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Order Placement: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4F5327-F834-7C83-D21F-86BBBBB405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DA77FF-97D7-0118-85BE-4E1483DB6EDE}"/>
              </a:ext>
            </a:extLst>
          </p:cNvPr>
          <p:cNvCxnSpPr/>
          <p:nvPr/>
        </p:nvCxnSpPr>
        <p:spPr>
          <a:xfrm>
            <a:off x="323850" y="1333735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8527D4E-DB3F-3D37-23A8-FBD3FE9785BA}"/>
              </a:ext>
            </a:extLst>
          </p:cNvPr>
          <p:cNvSpPr txBox="1"/>
          <p:nvPr/>
        </p:nvSpPr>
        <p:spPr>
          <a:xfrm>
            <a:off x="338666" y="1495777"/>
            <a:ext cx="58561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Placing / conforming an order from cart with customer id :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33D9F072-12DF-7F28-6139-F28229A16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29" y="2597150"/>
            <a:ext cx="5752042" cy="2076450"/>
          </a:xfrm>
          <a:prstGeom prst="rect">
            <a:avLst/>
          </a:prstGeom>
        </p:spPr>
      </p:pic>
      <p:pic>
        <p:nvPicPr>
          <p:cNvPr id="9" name="Picture 8" descr="A close-up of a sign&#10;&#10;Description automatically generated">
            <a:extLst>
              <a:ext uri="{FF2B5EF4-FFF2-40B4-BE49-F238E27FC236}">
                <a16:creationId xmlns:a16="http://schemas.microsoft.com/office/drawing/2014/main" id="{7B7F6C74-E03F-A416-09E5-CAF08AA18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963" y="1870075"/>
            <a:ext cx="7458075" cy="556683"/>
          </a:xfrm>
          <a:prstGeom prst="rect">
            <a:avLst/>
          </a:prstGeom>
        </p:spPr>
      </p:pic>
      <p:pic>
        <p:nvPicPr>
          <p:cNvPr id="12" name="Picture 1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8E7EDE8-A9D2-29E9-2FB0-5369B37014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6171" y="2420938"/>
            <a:ext cx="510857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71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A4D6C4C-5C98-9073-79FB-D0A741C84236}"/>
              </a:ext>
            </a:extLst>
          </p:cNvPr>
          <p:cNvSpPr/>
          <p:nvPr/>
        </p:nvSpPr>
        <p:spPr>
          <a:xfrm>
            <a:off x="9407" y="-10583"/>
            <a:ext cx="12192000" cy="6848593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CFD7FB-BF20-EC66-9F7B-A95E73215B53}"/>
              </a:ext>
            </a:extLst>
          </p:cNvPr>
          <p:cNvSpPr txBox="1"/>
          <p:nvPr/>
        </p:nvSpPr>
        <p:spPr>
          <a:xfrm>
            <a:off x="181439" y="872000"/>
            <a:ext cx="809170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Order Placement: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4F5327-F834-7C83-D21F-86BBBBB405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DA77FF-97D7-0118-85BE-4E1483DB6EDE}"/>
              </a:ext>
            </a:extLst>
          </p:cNvPr>
          <p:cNvCxnSpPr/>
          <p:nvPr/>
        </p:nvCxnSpPr>
        <p:spPr>
          <a:xfrm>
            <a:off x="323850" y="1333735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8527D4E-DB3F-3D37-23A8-FBD3FE9785BA}"/>
              </a:ext>
            </a:extLst>
          </p:cNvPr>
          <p:cNvSpPr txBox="1"/>
          <p:nvPr/>
        </p:nvSpPr>
        <p:spPr>
          <a:xfrm>
            <a:off x="338666" y="1495777"/>
            <a:ext cx="58561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Updating the status an order from cart with customer id :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C897931-C365-E2FC-729B-D59B00C69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8046" y="1869017"/>
            <a:ext cx="7077075" cy="495300"/>
          </a:xfrm>
          <a:prstGeom prst="rect">
            <a:avLst/>
          </a:prstGeom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60242D0-4B77-646D-3F14-52F8350A1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0997" y="2481791"/>
            <a:ext cx="4987925" cy="4243917"/>
          </a:xfrm>
          <a:prstGeom prst="rect">
            <a:avLst/>
          </a:prstGeom>
        </p:spPr>
      </p:pic>
      <p:pic>
        <p:nvPicPr>
          <p:cNvPr id="7" name="Picture 6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BEBBE42E-29A4-77BC-D359-12EF616BD7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08" y="2783946"/>
            <a:ext cx="6639984" cy="250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36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A4D6C4C-5C98-9073-79FB-D0A741C84236}"/>
              </a:ext>
            </a:extLst>
          </p:cNvPr>
          <p:cNvSpPr/>
          <p:nvPr/>
        </p:nvSpPr>
        <p:spPr>
          <a:xfrm>
            <a:off x="9407" y="-10583"/>
            <a:ext cx="12192000" cy="6848593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CFD7FB-BF20-EC66-9F7B-A95E73215B53}"/>
              </a:ext>
            </a:extLst>
          </p:cNvPr>
          <p:cNvSpPr txBox="1"/>
          <p:nvPr/>
        </p:nvSpPr>
        <p:spPr>
          <a:xfrm>
            <a:off x="181439" y="872000"/>
            <a:ext cx="809170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Order Placement: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4F5327-F834-7C83-D21F-86BBBBB405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DA77FF-97D7-0118-85BE-4E1483DB6EDE}"/>
              </a:ext>
            </a:extLst>
          </p:cNvPr>
          <p:cNvCxnSpPr/>
          <p:nvPr/>
        </p:nvCxnSpPr>
        <p:spPr>
          <a:xfrm>
            <a:off x="323850" y="1333735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8527D4E-DB3F-3D37-23A8-FBD3FE9785BA}"/>
              </a:ext>
            </a:extLst>
          </p:cNvPr>
          <p:cNvSpPr txBox="1"/>
          <p:nvPr/>
        </p:nvSpPr>
        <p:spPr>
          <a:xfrm>
            <a:off x="338666" y="1495777"/>
            <a:ext cx="58561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Canceling the order by customer by order Id: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A close-up of a number&#10;&#10;Description automatically generated">
            <a:extLst>
              <a:ext uri="{FF2B5EF4-FFF2-40B4-BE49-F238E27FC236}">
                <a16:creationId xmlns:a16="http://schemas.microsoft.com/office/drawing/2014/main" id="{0FF78F8A-35A7-7A22-36F2-6BBC698B0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969" y="1947219"/>
            <a:ext cx="6505575" cy="53340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0DAF9E9-5538-6DF0-C481-7B03C11BA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6900" y="2483321"/>
            <a:ext cx="4410848" cy="4177357"/>
          </a:xfrm>
          <a:prstGeom prst="rect">
            <a:avLst/>
          </a:prstGeom>
        </p:spPr>
      </p:pic>
      <p:pic>
        <p:nvPicPr>
          <p:cNvPr id="12" name="Picture 11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90D64CF2-A9AD-1802-EC88-7614959032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074" y="2947601"/>
            <a:ext cx="6858258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0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A4D6C4C-5C98-9073-79FB-D0A741C84236}"/>
              </a:ext>
            </a:extLst>
          </p:cNvPr>
          <p:cNvSpPr/>
          <p:nvPr/>
        </p:nvSpPr>
        <p:spPr>
          <a:xfrm>
            <a:off x="9407" y="-20880"/>
            <a:ext cx="12192000" cy="6848593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CFD7FB-BF20-EC66-9F7B-A95E73215B53}"/>
              </a:ext>
            </a:extLst>
          </p:cNvPr>
          <p:cNvSpPr txBox="1"/>
          <p:nvPr/>
        </p:nvSpPr>
        <p:spPr>
          <a:xfrm>
            <a:off x="181439" y="872000"/>
            <a:ext cx="809170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Order Placement: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4F5327-F834-7C83-D21F-86BBBBB405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DA77FF-97D7-0118-85BE-4E1483DB6EDE}"/>
              </a:ext>
            </a:extLst>
          </p:cNvPr>
          <p:cNvCxnSpPr/>
          <p:nvPr/>
        </p:nvCxnSpPr>
        <p:spPr>
          <a:xfrm>
            <a:off x="323850" y="1333735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8527D4E-DB3F-3D37-23A8-FBD3FE9785BA}"/>
              </a:ext>
            </a:extLst>
          </p:cNvPr>
          <p:cNvSpPr txBox="1"/>
          <p:nvPr/>
        </p:nvSpPr>
        <p:spPr>
          <a:xfrm>
            <a:off x="338666" y="1495777"/>
            <a:ext cx="58561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Viewing all order details :</a:t>
            </a:r>
          </a:p>
        </p:txBody>
      </p:sp>
      <p:pic>
        <p:nvPicPr>
          <p:cNvPr id="3" name="Picture 2" descr="A number on a white background&#10;&#10;Description automatically generated">
            <a:extLst>
              <a:ext uri="{FF2B5EF4-FFF2-40B4-BE49-F238E27FC236}">
                <a16:creationId xmlns:a16="http://schemas.microsoft.com/office/drawing/2014/main" id="{05C8D194-A3B3-4123-42FA-6DD250F32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013" y="1869603"/>
            <a:ext cx="5267325" cy="523875"/>
          </a:xfrm>
          <a:prstGeom prst="rect">
            <a:avLst/>
          </a:prstGeom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E01439E-D0DD-0DC0-6857-A51EA659A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811" y="2388379"/>
            <a:ext cx="10884243" cy="280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8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11DE55D0-5426-03C8-6785-3FDD8DF702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ADE854-0644-F543-CEE1-77FCBDE8E201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C40B816-6B34-7E75-F8F9-689F4BAA6BA1}"/>
              </a:ext>
            </a:extLst>
          </p:cNvPr>
          <p:cNvSpPr txBox="1"/>
          <p:nvPr/>
        </p:nvSpPr>
        <p:spPr>
          <a:xfrm>
            <a:off x="416864" y="864607"/>
            <a:ext cx="339667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Times New Roman"/>
                <a:ea typeface="+mn-lt"/>
                <a:cs typeface="+mn-lt"/>
              </a:rPr>
              <a:t>Java 8 Key Features</a:t>
            </a:r>
            <a:endParaRPr lang="en-US" sz="2400" b="1">
              <a:latin typeface="Times New Roman"/>
              <a:ea typeface="Calibri"/>
              <a:cs typeface="Calibri"/>
            </a:endParaRPr>
          </a:p>
        </p:txBody>
      </p:sp>
      <p:pic>
        <p:nvPicPr>
          <p:cNvPr id="3" name="Picture 2" descr="Top Java 8 Features With Examples ...">
            <a:extLst>
              <a:ext uri="{FF2B5EF4-FFF2-40B4-BE49-F238E27FC236}">
                <a16:creationId xmlns:a16="http://schemas.microsoft.com/office/drawing/2014/main" id="{DD81C492-E938-8CCE-2F0B-C9DD7A054D9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98" r="260" b="7978"/>
          <a:stretch/>
        </p:blipFill>
        <p:spPr>
          <a:xfrm>
            <a:off x="8257789" y="1331"/>
            <a:ext cx="3934878" cy="2104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785043-5DAD-6B58-EC80-ED76109D9F09}"/>
              </a:ext>
            </a:extLst>
          </p:cNvPr>
          <p:cNvSpPr txBox="1"/>
          <p:nvPr/>
        </p:nvSpPr>
        <p:spPr>
          <a:xfrm>
            <a:off x="327454" y="1408670"/>
            <a:ext cx="791244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en-US" b="1" dirty="0">
                <a:latin typeface="Times New Roman"/>
                <a:cs typeface="Times New Roman"/>
              </a:rPr>
              <a:t>What is Java 8?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 dirty="0">
                <a:ea typeface="+mn-lt"/>
                <a:cs typeface="+mn-lt"/>
              </a:rPr>
              <a:t>Java 8 introduced significant improvements to the Java programming language, adding new functionality to make code more concise and easier to understand.</a:t>
            </a:r>
            <a:endParaRPr lang="en-US" b="1" dirty="0">
              <a:latin typeface="Times New Roman"/>
              <a:ea typeface="Calibri"/>
              <a:cs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4342B-66F9-C200-40C0-74F496DCC841}"/>
              </a:ext>
            </a:extLst>
          </p:cNvPr>
          <p:cNvSpPr txBox="1"/>
          <p:nvPr/>
        </p:nvSpPr>
        <p:spPr>
          <a:xfrm>
            <a:off x="420130" y="2325130"/>
            <a:ext cx="11567983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Lambda Expressions</a:t>
            </a:r>
          </a:p>
          <a:p>
            <a:pPr>
              <a:buFont typeface="Arial"/>
              <a:buChar char="•"/>
            </a:pPr>
            <a:r>
              <a:rPr lang="en-US" dirty="0"/>
              <a:t>Introduces a </a:t>
            </a:r>
            <a:r>
              <a:rPr lang="en-US" dirty="0">
                <a:ea typeface="+mn-lt"/>
                <a:cs typeface="+mn-lt"/>
              </a:rPr>
              <a:t>new way to write anonymous functions with a concise syntax, allowing you to treat functionality as a method argument or to create more readable and flexible APIs.</a:t>
            </a:r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Use Case:</a:t>
            </a:r>
            <a:r>
              <a:rPr lang="en-US" dirty="0">
                <a:ea typeface="+mn-lt"/>
                <a:cs typeface="+mn-lt"/>
              </a:rPr>
              <a:t> Commonly used in scenarios like sorting collections, iterating through lists, or any functional interface implementation.</a:t>
            </a:r>
            <a:endParaRPr lang="en-US" dirty="0"/>
          </a:p>
          <a:p>
            <a:pPr>
              <a:buFont typeface=""/>
              <a:buChar char="•"/>
            </a:pPr>
            <a:r>
              <a:rPr lang="en-US" b="1" dirty="0"/>
              <a:t>Syntax</a:t>
            </a:r>
            <a:r>
              <a:rPr lang="en-US" dirty="0"/>
              <a:t>: (parameters) -&gt; expression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6147F2-B07C-4316-DE8F-FC4B2C93E22E}"/>
              </a:ext>
            </a:extLst>
          </p:cNvPr>
          <p:cNvSpPr txBox="1"/>
          <p:nvPr/>
        </p:nvSpPr>
        <p:spPr>
          <a:xfrm>
            <a:off x="327455" y="4075670"/>
            <a:ext cx="1176363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Streams API:</a:t>
            </a:r>
            <a:endParaRPr lang="en-US" dirty="0"/>
          </a:p>
          <a:p>
            <a:r>
              <a:rPr lang="en-US" dirty="0"/>
              <a:t> Provides a powerful abstraction to work with sequences of elements in a functional style. It allows operations like filtering, mapping, and reducing data, facilitating parallel processing.</a:t>
            </a:r>
            <a:endParaRPr lang="en-US">
              <a:ea typeface="Calibri"/>
              <a:cs typeface="Calibri"/>
            </a:endParaRPr>
          </a:p>
          <a:p>
            <a:pPr>
              <a:buFont typeface=""/>
              <a:buChar char="•"/>
            </a:pPr>
            <a:r>
              <a:rPr lang="en-US" b="1" dirty="0"/>
              <a:t>Use Case:</a:t>
            </a:r>
            <a:r>
              <a:rPr lang="en-US" dirty="0"/>
              <a:t> Often utilized for processing collections of objects, such as filtering a list of users based on criteria,  or transforming data into another form.</a:t>
            </a:r>
            <a:r>
              <a:rPr lang="en-US" dirty="0">
                <a:ea typeface="+mn-lt"/>
                <a:cs typeface="+mn-lt"/>
              </a:rPr>
              <a:t> Supports operations like </a:t>
            </a:r>
            <a:r>
              <a:rPr lang="en-US" dirty="0">
                <a:latin typeface="Calibri"/>
                <a:ea typeface="Calibri"/>
                <a:cs typeface="Calibri"/>
              </a:rPr>
              <a:t>filter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>
                <a:latin typeface="Calibri"/>
                <a:ea typeface="Calibri"/>
                <a:cs typeface="Calibri"/>
              </a:rPr>
              <a:t>map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>
                <a:latin typeface="Calibri"/>
                <a:ea typeface="Calibri"/>
                <a:cs typeface="Calibri"/>
              </a:rPr>
              <a:t>reduce</a:t>
            </a:r>
            <a:r>
              <a:rPr lang="en-US" dirty="0">
                <a:ea typeface="+mn-lt"/>
                <a:cs typeface="+mn-lt"/>
              </a:rPr>
              <a:t>, etc.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5B825D-D502-00B6-C49F-8E90D4F3C7AA}"/>
              </a:ext>
            </a:extLst>
          </p:cNvPr>
          <p:cNvSpPr txBox="1"/>
          <p:nvPr/>
        </p:nvSpPr>
        <p:spPr>
          <a:xfrm>
            <a:off x="327454" y="5548184"/>
            <a:ext cx="1173274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Optional Class</a:t>
            </a:r>
          </a:p>
          <a:p>
            <a:pPr>
              <a:buFont typeface=""/>
              <a:buChar char="•"/>
            </a:pPr>
            <a:r>
              <a:rPr lang="en-US" dirty="0"/>
              <a:t>Helps in avoiding </a:t>
            </a:r>
            <a:r>
              <a:rPr lang="en-US"/>
              <a:t>Null </a:t>
            </a:r>
            <a:r>
              <a:rPr lang="en-US" dirty="0" err="1"/>
              <a:t>PointerException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>
              <a:buFont typeface=""/>
              <a:buChar char="•"/>
            </a:pPr>
            <a:r>
              <a:rPr lang="en-US" b="1">
                <a:ea typeface="+mn-lt"/>
                <a:cs typeface="+mn-lt"/>
              </a:rPr>
              <a:t>Use Case:</a:t>
            </a:r>
            <a:r>
              <a:rPr lang="en-US">
                <a:ea typeface="+mn-lt"/>
                <a:cs typeface="+mn-lt"/>
              </a:rPr>
              <a:t> Typically used in APIs to signal that a method might not always return a value.</a:t>
            </a:r>
            <a:endParaRPr lang="en-US" dirty="0"/>
          </a:p>
          <a:p>
            <a:pPr>
              <a:buFont typeface=""/>
              <a:buChar char="•"/>
            </a:pPr>
            <a:r>
              <a:rPr lang="en-US"/>
              <a:t>Used to represent a value that may or may not be present.</a:t>
            </a:r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3707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11DE55D0-5426-03C8-6785-3FDD8DF702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ADE854-0644-F543-CEE1-77FCBDE8E201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C40B816-6B34-7E75-F8F9-689F4BAA6BA1}"/>
              </a:ext>
            </a:extLst>
          </p:cNvPr>
          <p:cNvSpPr txBox="1"/>
          <p:nvPr/>
        </p:nvSpPr>
        <p:spPr>
          <a:xfrm>
            <a:off x="416864" y="864607"/>
            <a:ext cx="339667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Times New Roman"/>
                <a:ea typeface="+mn-lt"/>
                <a:cs typeface="+mn-lt"/>
              </a:rPr>
              <a:t>Java 8 Key Features</a:t>
            </a:r>
            <a:endParaRPr lang="en-US" sz="2400" b="1">
              <a:latin typeface="Times New Roman"/>
              <a:ea typeface="Calibri"/>
              <a:cs typeface="Calibri"/>
            </a:endParaRPr>
          </a:p>
        </p:txBody>
      </p:sp>
      <p:pic>
        <p:nvPicPr>
          <p:cNvPr id="3" name="Picture 2" descr="Top Java 8 Features With Examples ...">
            <a:extLst>
              <a:ext uri="{FF2B5EF4-FFF2-40B4-BE49-F238E27FC236}">
                <a16:creationId xmlns:a16="http://schemas.microsoft.com/office/drawing/2014/main" id="{DD81C492-E938-8CCE-2F0B-C9DD7A054D9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98" r="260" b="7978"/>
          <a:stretch/>
        </p:blipFill>
        <p:spPr>
          <a:xfrm>
            <a:off x="8257789" y="1331"/>
            <a:ext cx="3934878" cy="2104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785043-5DAD-6B58-EC80-ED76109D9F09}"/>
              </a:ext>
            </a:extLst>
          </p:cNvPr>
          <p:cNvSpPr txBox="1"/>
          <p:nvPr/>
        </p:nvSpPr>
        <p:spPr>
          <a:xfrm>
            <a:off x="327454" y="1408670"/>
            <a:ext cx="1099133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Default and Static Methods in Interfaces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US" dirty="0">
                <a:ea typeface="+mn-lt"/>
                <a:cs typeface="+mn-lt"/>
              </a:rPr>
              <a:t>Allows the addition of methods with a body in interfaces.</a:t>
            </a:r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Default methods can be overridden, static methods cannot.</a:t>
            </a:r>
          </a:p>
          <a:p>
            <a:pPr>
              <a:buFont typeface="Arial"/>
              <a:buChar char="•"/>
            </a:pPr>
            <a:r>
              <a:rPr lang="en-US" b="1" dirty="0">
                <a:latin typeface="Calibri" panose="020F0502020204030204"/>
                <a:ea typeface="Calibri"/>
                <a:cs typeface="Calibri" panose="020F0502020204030204"/>
              </a:rPr>
              <a:t>Use Case:</a:t>
            </a:r>
            <a:r>
              <a:rPr lang="en-US" dirty="0">
                <a:latin typeface="Calibri" panose="020F0502020204030204"/>
                <a:ea typeface="Calibri"/>
                <a:cs typeface="Calibri" panose="020F0502020204030204"/>
              </a:rPr>
              <a:t> Allows interfaces to have method implementations without breaking the classes that implement them.</a:t>
            </a:r>
          </a:p>
          <a:p>
            <a:pPr marL="285750" indent="-285750">
              <a:buFont typeface="Wingdings"/>
              <a:buChar char="v"/>
            </a:pPr>
            <a:endParaRPr lang="en-US" b="1" dirty="0">
              <a:latin typeface="Times New Roman"/>
              <a:ea typeface="Calibri"/>
              <a:cs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6147F2-B07C-4316-DE8F-FC4B2C93E22E}"/>
              </a:ext>
            </a:extLst>
          </p:cNvPr>
          <p:cNvSpPr txBox="1"/>
          <p:nvPr/>
        </p:nvSpPr>
        <p:spPr>
          <a:xfrm>
            <a:off x="327455" y="4075670"/>
            <a:ext cx="1176363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Functional Interfaces</a:t>
            </a:r>
            <a:endParaRPr lang="en-US" dirty="0"/>
          </a:p>
          <a:p>
            <a:r>
              <a:rPr lang="en-US">
                <a:ea typeface="+mn-lt"/>
                <a:cs typeface="+mn-lt"/>
              </a:rPr>
              <a:t>An interface with a single abstract method.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Used as a target for lambda expressions and method references.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Use Case: </a:t>
            </a:r>
            <a:r>
              <a:rPr lang="en-US" dirty="0">
                <a:ea typeface="+mn-lt"/>
                <a:cs typeface="+mn-lt"/>
              </a:rPr>
              <a:t>Widely used in  functional programming capabilities, such as with </a:t>
            </a:r>
            <a:r>
              <a:rPr lang="en-US" dirty="0">
                <a:latin typeface="Calibri"/>
                <a:ea typeface="Calibri"/>
                <a:cs typeface="Calibri"/>
              </a:rPr>
              <a:t>Runnable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>
                <a:latin typeface="Calibri"/>
                <a:ea typeface="Calibri"/>
                <a:cs typeface="Calibri"/>
              </a:rPr>
              <a:t>Callable</a:t>
            </a:r>
            <a:r>
              <a:rPr lang="en-US" dirty="0">
                <a:ea typeface="+mn-lt"/>
                <a:cs typeface="+mn-lt"/>
              </a:rPr>
              <a:t>, and custom interfaces for lambda expressions.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5B825D-D502-00B6-C49F-8E90D4F3C7AA}"/>
              </a:ext>
            </a:extLst>
          </p:cNvPr>
          <p:cNvSpPr txBox="1"/>
          <p:nvPr/>
        </p:nvSpPr>
        <p:spPr>
          <a:xfrm>
            <a:off x="327454" y="5548184"/>
            <a:ext cx="1173274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Collectors: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A utility in the Stream API that provides mechanisms for gathering the elements of a stream into a single result, such as a list, set, map, or a concatenated string. The </a:t>
            </a:r>
            <a:r>
              <a:rPr lang="en-US" dirty="0">
                <a:latin typeface="Times New Roman"/>
                <a:ea typeface="+mn-lt"/>
                <a:cs typeface="+mn-lt"/>
              </a:rPr>
              <a:t>Collectors</a:t>
            </a:r>
            <a:r>
              <a:rPr lang="en-US" dirty="0">
                <a:ea typeface="+mn-lt"/>
                <a:cs typeface="+mn-lt"/>
              </a:rPr>
              <a:t> class contains various static methods for these operations.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Use Case:</a:t>
            </a:r>
            <a:r>
              <a:rPr lang="en-US" dirty="0">
                <a:ea typeface="+mn-lt"/>
                <a:cs typeface="+mn-lt"/>
              </a:rPr>
              <a:t> Used in combination with the Stream API to perform reduction operations, such as summing, joining elements.</a:t>
            </a:r>
          </a:p>
          <a:p>
            <a:endParaRPr lang="en-US" b="1" dirty="0">
              <a:ea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7E8EB-E12D-D6B9-4BF3-D3418C8C47B2}"/>
              </a:ext>
            </a:extLst>
          </p:cNvPr>
          <p:cNvSpPr txBox="1"/>
          <p:nvPr/>
        </p:nvSpPr>
        <p:spPr>
          <a:xfrm>
            <a:off x="327454" y="2551670"/>
            <a:ext cx="1188719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New Date and Time API:</a:t>
            </a:r>
          </a:p>
          <a:p>
            <a:r>
              <a:rPr lang="en-US" dirty="0"/>
              <a:t> A comprehensive API for handling date and time, introduced to overcome the drawbacks of the existing </a:t>
            </a:r>
            <a:r>
              <a:rPr lang="en-US" err="1"/>
              <a:t>java.util.Date</a:t>
            </a:r>
            <a:r>
              <a:rPr lang="en-US" dirty="0"/>
              <a:t> and Calendar classes. It provides immutable classes and better handling of time zones.</a:t>
            </a:r>
            <a:endParaRPr lang="en-US" dirty="0">
              <a:ea typeface="Calibri"/>
              <a:cs typeface="Calibri"/>
            </a:endParaRPr>
          </a:p>
          <a:p>
            <a:pPr>
              <a:buFont typeface=""/>
              <a:buChar char="•"/>
            </a:pPr>
            <a:r>
              <a:rPr lang="en-US" b="1" dirty="0"/>
              <a:t>Use Case:</a:t>
            </a:r>
            <a:r>
              <a:rPr lang="en-US" dirty="0"/>
              <a:t> Used for precise and clear handling of date and time in applications, such as scheduling tasks or managing </a:t>
            </a:r>
            <a:r>
              <a:rPr lang="en-US" dirty="0" err="1"/>
              <a:t>timestamps.</a:t>
            </a:r>
            <a:r>
              <a:rPr lang="en-US" dirty="0" err="1">
                <a:ea typeface="+mn-lt"/>
                <a:cs typeface="+mn-lt"/>
              </a:rPr>
              <a:t>Replaces</a:t>
            </a:r>
            <a:r>
              <a:rPr lang="en-US" dirty="0">
                <a:ea typeface="+mn-lt"/>
                <a:cs typeface="+mn-lt"/>
              </a:rPr>
              <a:t> the old </a:t>
            </a:r>
            <a:r>
              <a:rPr lang="en-US" dirty="0" err="1">
                <a:latin typeface="Calibri"/>
                <a:ea typeface="Calibri"/>
                <a:cs typeface="Calibri"/>
              </a:rPr>
              <a:t>java.util.Date</a:t>
            </a:r>
            <a:r>
              <a:rPr lang="en-US" dirty="0">
                <a:ea typeface="+mn-lt"/>
                <a:cs typeface="+mn-lt"/>
              </a:rPr>
              <a:t> and </a:t>
            </a:r>
            <a:r>
              <a:rPr lang="en-US" dirty="0" err="1">
                <a:latin typeface="Calibri"/>
                <a:ea typeface="Calibri"/>
                <a:cs typeface="Calibri"/>
              </a:rPr>
              <a:t>java.util.Calendar</a:t>
            </a:r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4412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F95691A-9669-792A-06C4-2005F2028A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3100FC-054E-A053-A08F-35CDEFAC2A08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3FCF264-E027-E100-A18C-15E92B8E42F8}"/>
              </a:ext>
            </a:extLst>
          </p:cNvPr>
          <p:cNvSpPr txBox="1"/>
          <p:nvPr/>
        </p:nvSpPr>
        <p:spPr>
          <a:xfrm>
            <a:off x="327453" y="904103"/>
            <a:ext cx="34022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ea typeface="+mn-lt"/>
                <a:cs typeface="+mn-lt"/>
              </a:rPr>
              <a:t>Hibernate Overview</a:t>
            </a:r>
            <a:endParaRPr lang="en-US" b="1" dirty="0">
              <a:ea typeface="+mn-lt"/>
              <a:cs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409128-89DE-D370-0AE9-1236E28FBD6E}"/>
              </a:ext>
            </a:extLst>
          </p:cNvPr>
          <p:cNvSpPr txBox="1"/>
          <p:nvPr/>
        </p:nvSpPr>
        <p:spPr>
          <a:xfrm>
            <a:off x="327454" y="1408671"/>
            <a:ext cx="1141352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Hibernate</a:t>
            </a:r>
            <a:r>
              <a:rPr lang="en-US" dirty="0">
                <a:ea typeface="+mn-lt"/>
                <a:cs typeface="+mn-lt"/>
              </a:rPr>
              <a:t> is an open-source Object-Relational Mapping (ORM) framework for Java applications. It simplifies database interactions by mapping Java objects to relational database tables, eliminating the need for manual SQL queries.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8BBBA2-BEB6-A454-8375-941E55C46986}"/>
              </a:ext>
            </a:extLst>
          </p:cNvPr>
          <p:cNvSpPr txBox="1"/>
          <p:nvPr/>
        </p:nvSpPr>
        <p:spPr>
          <a:xfrm>
            <a:off x="5620265" y="2057400"/>
            <a:ext cx="6429632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How Hibernate Works:</a:t>
            </a:r>
          </a:p>
          <a:p>
            <a:pPr>
              <a:buFont typeface=""/>
              <a:buAutoNum type="arabicPeriod"/>
            </a:pPr>
            <a:r>
              <a:rPr lang="en-US" b="1"/>
              <a:t>Configuration:</a:t>
            </a:r>
            <a:r>
              <a:rPr lang="en-US"/>
              <a:t> Specify database connection details, dialect, and mapping information in a configuration file.</a:t>
            </a:r>
          </a:p>
          <a:p>
            <a:pPr>
              <a:buFont typeface=""/>
              <a:buAutoNum type="arabicPeriod"/>
            </a:pPr>
            <a:r>
              <a:rPr lang="en-US" b="1"/>
              <a:t>Session Factory:</a:t>
            </a:r>
            <a:r>
              <a:rPr lang="en-US"/>
              <a:t> Creates a session factory, which is responsible for creating sessions.</a:t>
            </a:r>
          </a:p>
          <a:p>
            <a:pPr>
              <a:buFont typeface=""/>
              <a:buAutoNum type="arabicPeriod"/>
            </a:pPr>
            <a:r>
              <a:rPr lang="en-US" b="1"/>
              <a:t>Session:</a:t>
            </a:r>
            <a:r>
              <a:rPr lang="en-US"/>
              <a:t> Represents a single unit of work with the database. It is used to perform operations like saving, updating, and retrieving objects.</a:t>
            </a:r>
          </a:p>
          <a:p>
            <a:pPr>
              <a:buFont typeface=""/>
              <a:buAutoNum type="arabicPeriod"/>
            </a:pPr>
            <a:r>
              <a:rPr lang="en-US" b="1"/>
              <a:t>Transaction:</a:t>
            </a:r>
            <a:r>
              <a:rPr lang="en-US"/>
              <a:t> Encapsulates a sequence of database operations that must be executed as a single unit.</a:t>
            </a:r>
          </a:p>
          <a:p>
            <a:pPr>
              <a:buFont typeface=""/>
              <a:buAutoNum type="arabicPeriod"/>
            </a:pPr>
            <a:r>
              <a:rPr lang="en-US" b="1"/>
              <a:t>Querying:</a:t>
            </a:r>
            <a:r>
              <a:rPr lang="en-US"/>
              <a:t> Use HQL or Criteria API to construct queries and retrieve data.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A145C9-1522-97D2-FDC1-613E8CE4C519}"/>
              </a:ext>
            </a:extLst>
          </p:cNvPr>
          <p:cNvSpPr txBox="1"/>
          <p:nvPr/>
        </p:nvSpPr>
        <p:spPr>
          <a:xfrm>
            <a:off x="5249562" y="5558481"/>
            <a:ext cx="717103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Benefits of Using Hibernate:</a:t>
            </a:r>
          </a:p>
          <a:p>
            <a:pPr>
              <a:buFont typeface=""/>
              <a:buChar char="•"/>
            </a:pPr>
            <a:r>
              <a:rPr lang="en-US" b="1" dirty="0"/>
              <a:t>Scalability:</a:t>
            </a:r>
            <a:r>
              <a:rPr lang="en-US" dirty="0"/>
              <a:t> Handles large datasets and high-traffic applications.</a:t>
            </a:r>
            <a:endParaRPr lang="en-US" dirty="0">
              <a:ea typeface="Calibri"/>
              <a:cs typeface="Calibri"/>
            </a:endParaRPr>
          </a:p>
          <a:p>
            <a:pPr>
              <a:buFont typeface=""/>
              <a:buChar char="•"/>
            </a:pPr>
            <a:r>
              <a:rPr lang="en-US" b="1" dirty="0"/>
              <a:t>Flexibility:</a:t>
            </a:r>
            <a:r>
              <a:rPr lang="en-US" dirty="0"/>
              <a:t> Supports various mapping strategies and querying options.</a:t>
            </a:r>
            <a:endParaRPr lang="en-US" dirty="0">
              <a:ea typeface="Calibri"/>
              <a:cs typeface="Calibri"/>
            </a:endParaRPr>
          </a:p>
        </p:txBody>
      </p:sp>
      <p:pic>
        <p:nvPicPr>
          <p:cNvPr id="10" name="Picture 9" descr="Image result for hibernate in java">
            <a:extLst>
              <a:ext uri="{FF2B5EF4-FFF2-40B4-BE49-F238E27FC236}">
                <a16:creationId xmlns:a16="http://schemas.microsoft.com/office/drawing/2014/main" id="{72C3BCD9-E541-49E6-14EB-E89A9DB23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4810" y="128682"/>
            <a:ext cx="3368387" cy="1149062"/>
          </a:xfrm>
          <a:prstGeom prst="rect">
            <a:avLst/>
          </a:prstGeom>
        </p:spPr>
      </p:pic>
      <p:graphicFrame>
        <p:nvGraphicFramePr>
          <p:cNvPr id="13" name="TextBox 3">
            <a:extLst>
              <a:ext uri="{FF2B5EF4-FFF2-40B4-BE49-F238E27FC236}">
                <a16:creationId xmlns:a16="http://schemas.microsoft.com/office/drawing/2014/main" id="{0E1896DC-5576-F25D-B129-39663D18C475}"/>
              </a:ext>
            </a:extLst>
          </p:cNvPr>
          <p:cNvGraphicFramePr/>
          <p:nvPr/>
        </p:nvGraphicFramePr>
        <p:xfrm>
          <a:off x="327454" y="2057400"/>
          <a:ext cx="5461686" cy="3970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4948376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F95691A-9669-792A-06C4-2005F2028A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3100FC-054E-A053-A08F-35CDEFAC2A08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3FCF264-E027-E100-A18C-15E92B8E42F8}"/>
              </a:ext>
            </a:extLst>
          </p:cNvPr>
          <p:cNvSpPr txBox="1"/>
          <p:nvPr/>
        </p:nvSpPr>
        <p:spPr>
          <a:xfrm>
            <a:off x="327453" y="904103"/>
            <a:ext cx="34022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latin typeface="Times New Roman"/>
                <a:cs typeface="Times New Roman"/>
              </a:rPr>
              <a:t>Spring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7A68D-9B8B-08C0-351B-21D0B41F78D4}"/>
              </a:ext>
            </a:extLst>
          </p:cNvPr>
          <p:cNvSpPr txBox="1"/>
          <p:nvPr/>
        </p:nvSpPr>
        <p:spPr>
          <a:xfrm>
            <a:off x="286265" y="1429265"/>
            <a:ext cx="1190779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Spring is a comprehensive collection of project's ,each designed to simplify and accelerate the development of Java-based enterprise applications. Examples include: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Wingdings"/>
              <a:buChar char="v"/>
            </a:pPr>
            <a:r>
              <a:rPr lang="en-US" b="1" dirty="0"/>
              <a:t>Spring Framework</a:t>
            </a:r>
            <a:r>
              <a:rPr lang="en-US" dirty="0"/>
              <a:t>: The core framework for dependency injection, aspect-oriented programming, and more.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Wingdings"/>
              <a:buChar char="v"/>
            </a:pPr>
            <a:r>
              <a:rPr lang="en-US" b="1" dirty="0"/>
              <a:t>Spring Data</a:t>
            </a:r>
            <a:r>
              <a:rPr lang="en-US" dirty="0"/>
              <a:t>: Simplifies data access and manipulation.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Wingdings"/>
              <a:buChar char="v"/>
            </a:pPr>
            <a:r>
              <a:rPr lang="en-US" b="1" dirty="0"/>
              <a:t>Spring Security</a:t>
            </a:r>
            <a:r>
              <a:rPr lang="en-US" dirty="0"/>
              <a:t>: Provides robust authentication and authorization mechanisms.</a:t>
            </a: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87896F-C048-3314-815F-3326691AEC6B}"/>
              </a:ext>
            </a:extLst>
          </p:cNvPr>
          <p:cNvSpPr txBox="1"/>
          <p:nvPr/>
        </p:nvSpPr>
        <p:spPr>
          <a:xfrm>
            <a:off x="327455" y="3015049"/>
            <a:ext cx="5955956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Benefits of Spring</a:t>
            </a:r>
          </a:p>
          <a:p>
            <a:pPr marL="228600" indent="-228600">
              <a:buFont typeface=""/>
              <a:buChar char="•"/>
            </a:pPr>
            <a:r>
              <a:rPr lang="en-US" b="1"/>
              <a:t>Inversion of Control (IoC):</a:t>
            </a:r>
          </a:p>
          <a:p>
            <a:pPr marL="228600" lvl="1" indent="-228600">
              <a:buFont typeface=""/>
              <a:buChar char="•"/>
            </a:pPr>
            <a:r>
              <a:rPr lang="en-US"/>
              <a:t>Promotes loose coupling and easier maintenance by shifting the responsibility of managing object dependencies from the application code to the Spring container.</a:t>
            </a:r>
          </a:p>
          <a:p>
            <a:pPr marL="228600" indent="-228600">
              <a:buFont typeface=""/>
              <a:buChar char="•"/>
            </a:pPr>
            <a:r>
              <a:rPr lang="en-US" b="1"/>
              <a:t>Dependency Injection (DI):</a:t>
            </a:r>
          </a:p>
          <a:p>
            <a:pPr marL="228600" lvl="1" indent="-228600">
              <a:buFont typeface=""/>
              <a:buChar char="•"/>
            </a:pPr>
            <a:r>
              <a:rPr lang="en-US"/>
              <a:t>Injects required dependencies automatically, enabling a clean separation of concerns.</a:t>
            </a:r>
          </a:p>
          <a:p>
            <a:pPr marL="228600" indent="-228600">
              <a:buFont typeface=""/>
              <a:buChar char="•"/>
            </a:pPr>
            <a:r>
              <a:rPr lang="en-US" b="1"/>
              <a:t>Aspect-Oriented Programming (AOP):</a:t>
            </a:r>
          </a:p>
          <a:p>
            <a:pPr marL="228600" lvl="1" indent="-228600">
              <a:buFont typeface=""/>
              <a:buChar char="•"/>
            </a:pPr>
            <a:r>
              <a:rPr lang="en-US"/>
              <a:t>Allows for the modularization of cross-cutting concerns, such as logging, security, and transaction management, leading to cleaner and more maintainable code.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F54C1-36D7-75ED-CA10-733255BDABCB}"/>
              </a:ext>
            </a:extLst>
          </p:cNvPr>
          <p:cNvSpPr txBox="1"/>
          <p:nvPr/>
        </p:nvSpPr>
        <p:spPr>
          <a:xfrm>
            <a:off x="6248402" y="2901778"/>
            <a:ext cx="5945659" cy="39600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Stereotype Annotations</a:t>
            </a:r>
          </a:p>
          <a:p>
            <a:pPr marL="228600" indent="-228600">
              <a:buFont typeface=""/>
              <a:buChar char="•"/>
            </a:pPr>
            <a:r>
              <a:rPr lang="en-US" dirty="0"/>
              <a:t>These annotations define the roles and behavior of Spring-managed components:</a:t>
            </a:r>
            <a:endParaRPr lang="en-US" dirty="0">
              <a:ea typeface="Calibri"/>
              <a:cs typeface="Calibri"/>
            </a:endParaRPr>
          </a:p>
          <a:p>
            <a:pPr marL="228600" lvl="1" indent="-228600">
              <a:buFont typeface=""/>
              <a:buChar char="•"/>
            </a:pPr>
            <a:r>
              <a:rPr lang="en-US" b="1" dirty="0"/>
              <a:t>@Component</a:t>
            </a:r>
            <a:r>
              <a:rPr lang="en-US" dirty="0"/>
              <a:t>: Generic stereotype for any Spring-managed component.</a:t>
            </a:r>
            <a:endParaRPr lang="en-US" dirty="0">
              <a:ea typeface="Calibri"/>
              <a:cs typeface="Calibri"/>
            </a:endParaRPr>
          </a:p>
          <a:p>
            <a:pPr marL="228600" lvl="1" indent="-228600">
              <a:buFont typeface=""/>
              <a:buChar char="•"/>
            </a:pPr>
            <a:r>
              <a:rPr lang="en-US" b="1" dirty="0"/>
              <a:t>@Repository: </a:t>
            </a:r>
            <a:r>
              <a:rPr lang="en-US" dirty="0"/>
              <a:t>Indicates that the class provides the mechanism for storage, retrieval, update, delete operations on objects.</a:t>
            </a:r>
            <a:endParaRPr lang="en-US" dirty="0">
              <a:ea typeface="Calibri"/>
              <a:cs typeface="Calibri"/>
            </a:endParaRPr>
          </a:p>
          <a:p>
            <a:pPr marL="228600" lvl="1" indent="-228600">
              <a:buFont typeface=""/>
              <a:buChar char="•"/>
            </a:pPr>
            <a:r>
              <a:rPr lang="en-US" b="1" dirty="0"/>
              <a:t>@Service:</a:t>
            </a:r>
            <a:r>
              <a:rPr lang="en-US" dirty="0"/>
              <a:t> Denotes that the class holds business logic .</a:t>
            </a:r>
            <a:endParaRPr lang="en-US" dirty="0">
              <a:ea typeface="Calibri"/>
              <a:cs typeface="Calibri"/>
            </a:endParaRPr>
          </a:p>
          <a:p>
            <a:pPr marL="228600" lvl="1" indent="-228600">
              <a:buFont typeface=""/>
              <a:buChar char="•"/>
            </a:pPr>
            <a:r>
              <a:rPr lang="en-US" b="1" dirty="0"/>
              <a:t>@Controller:</a:t>
            </a:r>
            <a:r>
              <a:rPr lang="en-US" dirty="0"/>
              <a:t> Marks the class as a Spring MVC controller.</a:t>
            </a:r>
            <a:endParaRPr lang="en-US" dirty="0">
              <a:ea typeface="Calibri"/>
              <a:cs typeface="Calibri"/>
            </a:endParaRPr>
          </a:p>
          <a:p>
            <a:pPr marL="228600" lvl="1" indent="-228600">
              <a:buFont typeface=""/>
              <a:buChar char="•"/>
            </a:pPr>
            <a:r>
              <a:rPr lang="en-US" b="1" dirty="0"/>
              <a:t>@Autowired: </a:t>
            </a:r>
            <a:r>
              <a:rPr lang="en-US" dirty="0"/>
              <a:t>Automatically injects the dependency.</a:t>
            </a:r>
            <a:endParaRPr lang="en-US" dirty="0">
              <a:ea typeface="Calibri"/>
              <a:cs typeface="Calibri"/>
            </a:endParaRPr>
          </a:p>
          <a:p>
            <a:pPr marL="228600" lvl="1" indent="-228600">
              <a:buFont typeface=""/>
              <a:buChar char="•"/>
            </a:pPr>
            <a:r>
              <a:rPr lang="en-US" b="1" dirty="0"/>
              <a:t>@Scope:</a:t>
            </a:r>
            <a:r>
              <a:rPr lang="en-US" dirty="0"/>
              <a:t> Defines the scope of the bean.</a:t>
            </a:r>
            <a:endParaRPr lang="en-US" dirty="0">
              <a:ea typeface="Calibri"/>
              <a:cs typeface="Calibri"/>
            </a:endParaRPr>
          </a:p>
          <a:p>
            <a:pPr marL="228600" lvl="1" indent="-228600">
              <a:buFont typeface=""/>
              <a:buChar char="•"/>
            </a:pPr>
            <a:r>
              <a:rPr lang="en-US" b="1" dirty="0"/>
              <a:t>@Qualifier:</a:t>
            </a:r>
            <a:r>
              <a:rPr lang="en-US" dirty="0"/>
              <a:t> Used to differentiate between beans when multiple beans of the same type exist.</a:t>
            </a:r>
            <a:endParaRPr lang="en-US" dirty="0">
              <a:ea typeface="Calibri"/>
              <a:cs typeface="Calibri"/>
            </a:endParaRPr>
          </a:p>
        </p:txBody>
      </p:sp>
      <p:pic>
        <p:nvPicPr>
          <p:cNvPr id="9" name="Picture 8" descr="What is the Java Spring Framework?">
            <a:extLst>
              <a:ext uri="{FF2B5EF4-FFF2-40B4-BE49-F238E27FC236}">
                <a16:creationId xmlns:a16="http://schemas.microsoft.com/office/drawing/2014/main" id="{9369C9DD-FA8D-B9CA-A45D-2A3343860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3023" y="448007"/>
            <a:ext cx="2743197" cy="83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10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F95691A-9669-792A-06C4-2005F2028A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3100FC-054E-A053-A08F-35CDEFAC2A08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3FCF264-E027-E100-A18C-15E92B8E42F8}"/>
              </a:ext>
            </a:extLst>
          </p:cNvPr>
          <p:cNvSpPr txBox="1"/>
          <p:nvPr/>
        </p:nvSpPr>
        <p:spPr>
          <a:xfrm>
            <a:off x="327453" y="904103"/>
            <a:ext cx="34022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latin typeface="Times New Roman"/>
                <a:cs typeface="Times New Roman"/>
              </a:rPr>
              <a:t>Spring Overview</a:t>
            </a:r>
          </a:p>
        </p:txBody>
      </p:sp>
      <p:pic>
        <p:nvPicPr>
          <p:cNvPr id="9" name="Picture 8" descr="What is the Java Spring Framework?">
            <a:extLst>
              <a:ext uri="{FF2B5EF4-FFF2-40B4-BE49-F238E27FC236}">
                <a16:creationId xmlns:a16="http://schemas.microsoft.com/office/drawing/2014/main" id="{9369C9DD-FA8D-B9CA-A45D-2A3343860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3023" y="448007"/>
            <a:ext cx="2743197" cy="8339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409128-89DE-D370-0AE9-1236E28FBD6E}"/>
              </a:ext>
            </a:extLst>
          </p:cNvPr>
          <p:cNvSpPr txBox="1"/>
          <p:nvPr/>
        </p:nvSpPr>
        <p:spPr>
          <a:xfrm>
            <a:off x="327454" y="1408671"/>
            <a:ext cx="5914767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Spring MVC - Model View Controller</a:t>
            </a:r>
          </a:p>
          <a:p>
            <a:pPr marL="228600" indent="-228600">
              <a:buFont typeface=""/>
              <a:buChar char="•"/>
            </a:pPr>
            <a:r>
              <a:rPr lang="en-US" dirty="0"/>
              <a:t> Spring MVC is a web framework built on the Model-View-Controller design pattern. It simplifies the development of web applications by organizing them into three main components:</a:t>
            </a:r>
            <a:endParaRPr lang="en-US" dirty="0">
              <a:ea typeface="Calibri"/>
              <a:cs typeface="Calibri"/>
            </a:endParaRPr>
          </a:p>
          <a:p>
            <a:pPr marL="228600" lvl="1" indent="-228600">
              <a:buFont typeface=""/>
              <a:buChar char="•"/>
            </a:pPr>
            <a:r>
              <a:rPr lang="en-US" b="1" dirty="0"/>
              <a:t>Model:</a:t>
            </a:r>
            <a:r>
              <a:rPr lang="en-US" dirty="0"/>
              <a:t> Represents the data and business logic of the application.</a:t>
            </a:r>
            <a:endParaRPr lang="en-US" dirty="0">
              <a:ea typeface="Calibri"/>
              <a:cs typeface="Calibri"/>
            </a:endParaRPr>
          </a:p>
          <a:p>
            <a:pPr marL="228600" lvl="1" indent="-228600">
              <a:buFont typeface=""/>
              <a:buChar char="•"/>
            </a:pPr>
            <a:r>
              <a:rPr lang="en-US" b="1" dirty="0"/>
              <a:t>View:</a:t>
            </a:r>
            <a:r>
              <a:rPr lang="en-US" dirty="0"/>
              <a:t> Represents the presentation layer, which is typically rendered as HTML.</a:t>
            </a:r>
            <a:endParaRPr lang="en-US" dirty="0">
              <a:ea typeface="Calibri"/>
              <a:cs typeface="Calibri"/>
            </a:endParaRPr>
          </a:p>
          <a:p>
            <a:pPr marL="228600" lvl="1" indent="-228600">
              <a:buFont typeface=""/>
              <a:buChar char="•"/>
            </a:pPr>
            <a:r>
              <a:rPr lang="en-US" b="1" dirty="0"/>
              <a:t>Controller:</a:t>
            </a:r>
            <a:r>
              <a:rPr lang="en-US" dirty="0"/>
              <a:t> Handles user requests and maps them to the appropriate model and view.</a:t>
            </a:r>
            <a:endParaRPr lang="en-US" dirty="0"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 b="1" dirty="0"/>
              <a:t>Front Controller Pattern : </a:t>
            </a:r>
            <a:r>
              <a:rPr lang="en-US" dirty="0"/>
              <a:t>A centralized controller, Dispatcher Servlet, is used to handle all web requests. It delegates the requests to various handlers based on configurations.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71509F-5111-308A-82A6-5422779AA106}"/>
              </a:ext>
            </a:extLst>
          </p:cNvPr>
          <p:cNvSpPr txBox="1"/>
          <p:nvPr/>
        </p:nvSpPr>
        <p:spPr>
          <a:xfrm>
            <a:off x="6639698" y="1418968"/>
            <a:ext cx="5523470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lvl="1"/>
            <a:r>
              <a:rPr lang="en-US" b="1" dirty="0">
                <a:cs typeface="Arial"/>
              </a:rPr>
              <a:t>Key Components:</a:t>
            </a:r>
            <a:r>
              <a:rPr lang="en-US" dirty="0">
                <a:cs typeface="Arial"/>
              </a:rPr>
              <a:t>​</a:t>
            </a:r>
            <a:endParaRPr lang="en-US" dirty="0"/>
          </a:p>
          <a:p>
            <a:pPr marL="228600" lvl="2" indent="-228600">
              <a:buFont typeface=""/>
              <a:buChar char="•"/>
            </a:pPr>
            <a:r>
              <a:rPr lang="en-US" b="1" dirty="0">
                <a:cs typeface="Arial"/>
              </a:rPr>
              <a:t>View Resolver:</a:t>
            </a:r>
            <a:r>
              <a:rPr lang="en-US" dirty="0">
                <a:cs typeface="Arial"/>
              </a:rPr>
              <a:t> Resolves the view name to a specific view.​</a:t>
            </a:r>
            <a:endParaRPr lang="en-US" dirty="0">
              <a:ea typeface="Calibri"/>
              <a:cs typeface="Arial"/>
            </a:endParaRPr>
          </a:p>
          <a:p>
            <a:pPr marL="228600" lvl="2" indent="-228600">
              <a:buFont typeface=""/>
              <a:buChar char="•"/>
            </a:pPr>
            <a:r>
              <a:rPr lang="en-US" b="1" dirty="0">
                <a:cs typeface="Arial"/>
              </a:rPr>
              <a:t>Handler Mapping:</a:t>
            </a:r>
            <a:r>
              <a:rPr lang="en-US" dirty="0">
                <a:cs typeface="Arial"/>
              </a:rPr>
              <a:t> Maps web requests to handler methods.​</a:t>
            </a:r>
            <a:endParaRPr lang="en-US" dirty="0">
              <a:ea typeface="Calibri"/>
              <a:cs typeface="Arial"/>
            </a:endParaRPr>
          </a:p>
          <a:p>
            <a:pPr marL="228600" lvl="2" indent="-228600">
              <a:buFont typeface=""/>
              <a:buChar char="•"/>
            </a:pPr>
            <a:r>
              <a:rPr lang="en-US" b="1" dirty="0">
                <a:cs typeface="Arial"/>
              </a:rPr>
              <a:t>View:</a:t>
            </a:r>
            <a:r>
              <a:rPr lang="en-US" dirty="0">
                <a:cs typeface="Arial"/>
              </a:rPr>
              <a:t> The interface for rendering the view.​</a:t>
            </a:r>
            <a:endParaRPr lang="en-US" dirty="0">
              <a:ea typeface="Calibri"/>
              <a:cs typeface="Arial"/>
            </a:endParaRPr>
          </a:p>
          <a:p>
            <a:pPr marL="228600" lvl="2" indent="-228600">
              <a:buFont typeface=""/>
              <a:buChar char="•"/>
            </a:pPr>
            <a:r>
              <a:rPr lang="en-US" b="1" dirty="0">
                <a:cs typeface="Arial"/>
              </a:rPr>
              <a:t>Controller:</a:t>
            </a:r>
            <a:r>
              <a:rPr lang="en-US" dirty="0">
                <a:cs typeface="Arial"/>
              </a:rPr>
              <a:t> The interface to handle requests.​</a:t>
            </a:r>
            <a:endParaRPr lang="en-US" dirty="0">
              <a:ea typeface="Calibri"/>
              <a:cs typeface="Arial"/>
            </a:endParaRPr>
          </a:p>
          <a:p>
            <a:pPr marL="228600" lvl="2" indent="-228600">
              <a:buFont typeface=""/>
              <a:buChar char="•"/>
            </a:pPr>
            <a:r>
              <a:rPr lang="en-US" b="1" dirty="0">
                <a:cs typeface="Arial"/>
              </a:rPr>
              <a:t>Handler Adapter:</a:t>
            </a:r>
            <a:r>
              <a:rPr lang="en-US" dirty="0">
                <a:cs typeface="Arial"/>
              </a:rPr>
              <a:t> Adapts handler methods for Dispatcher Servlet.​</a:t>
            </a:r>
            <a:endParaRPr lang="en-US" dirty="0">
              <a:ea typeface="Calibri"/>
              <a:cs typeface="Arial"/>
            </a:endParaRPr>
          </a:p>
          <a:p>
            <a:pPr marL="228600" indent="-228600">
              <a:buFont typeface=""/>
              <a:buChar char="•"/>
            </a:pPr>
            <a:r>
              <a:rPr lang="en-US" b="1" dirty="0">
                <a:cs typeface="Arial"/>
              </a:rPr>
              <a:t>Attributes of @RequestMapping:</a:t>
            </a:r>
            <a:r>
              <a:rPr lang="en-US" dirty="0">
                <a:cs typeface="Arial"/>
              </a:rPr>
              <a:t>​</a:t>
            </a:r>
            <a:endParaRPr lang="en-US" dirty="0">
              <a:ea typeface="Calibri"/>
              <a:cs typeface="Arial"/>
            </a:endParaRPr>
          </a:p>
          <a:p>
            <a:pPr marL="228600" lvl="1" indent="-228600">
              <a:buFont typeface=""/>
              <a:buChar char="•"/>
            </a:pPr>
            <a:r>
              <a:rPr lang="en-US" b="1" dirty="0">
                <a:cs typeface="Arial"/>
              </a:rPr>
              <a:t>Value:</a:t>
            </a:r>
            <a:r>
              <a:rPr lang="en-US" dirty="0">
                <a:cs typeface="Arial"/>
              </a:rPr>
              <a:t> Specifies the URL pattern for the method.​</a:t>
            </a:r>
            <a:endParaRPr lang="en-US" dirty="0">
              <a:ea typeface="Calibri"/>
              <a:cs typeface="Arial"/>
            </a:endParaRPr>
          </a:p>
          <a:p>
            <a:pPr marL="228600" lvl="1" indent="-228600">
              <a:buFont typeface=""/>
              <a:buChar char="•"/>
            </a:pPr>
            <a:r>
              <a:rPr lang="en-US" b="1" dirty="0">
                <a:cs typeface="Arial"/>
              </a:rPr>
              <a:t>Method:</a:t>
            </a:r>
            <a:r>
              <a:rPr lang="en-US" dirty="0">
                <a:cs typeface="Arial"/>
              </a:rPr>
              <a:t> Defines the HTTP methods (GET, POST, PUT, DELETE) the method will handle.​</a:t>
            </a:r>
          </a:p>
        </p:txBody>
      </p:sp>
    </p:spTree>
    <p:extLst>
      <p:ext uri="{BB962C8B-B14F-4D97-AF65-F5344CB8AC3E}">
        <p14:creationId xmlns:p14="http://schemas.microsoft.com/office/powerpoint/2010/main" val="1304519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F95691A-9669-792A-06C4-2005F2028A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3100FC-054E-A053-A08F-35CDEFAC2A08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3FCF264-E027-E100-A18C-15E92B8E42F8}"/>
              </a:ext>
            </a:extLst>
          </p:cNvPr>
          <p:cNvSpPr txBox="1"/>
          <p:nvPr/>
        </p:nvSpPr>
        <p:spPr>
          <a:xfrm>
            <a:off x="327453" y="904103"/>
            <a:ext cx="34022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latin typeface="Times New Roman"/>
                <a:cs typeface="Times New Roman"/>
              </a:rPr>
              <a:t>Spring Overview</a:t>
            </a:r>
          </a:p>
        </p:txBody>
      </p:sp>
      <p:pic>
        <p:nvPicPr>
          <p:cNvPr id="9" name="Picture 8" descr="What is the Java Spring Framework?">
            <a:extLst>
              <a:ext uri="{FF2B5EF4-FFF2-40B4-BE49-F238E27FC236}">
                <a16:creationId xmlns:a16="http://schemas.microsoft.com/office/drawing/2014/main" id="{9369C9DD-FA8D-B9CA-A45D-2A3343860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3023" y="448007"/>
            <a:ext cx="2743197" cy="8339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409128-89DE-D370-0AE9-1236E28FBD6E}"/>
              </a:ext>
            </a:extLst>
          </p:cNvPr>
          <p:cNvSpPr txBox="1"/>
          <p:nvPr/>
        </p:nvSpPr>
        <p:spPr>
          <a:xfrm>
            <a:off x="327454" y="1408671"/>
            <a:ext cx="5914767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Spring Data JPA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Description:</a:t>
            </a:r>
            <a:r>
              <a:rPr lang="en-US" dirty="0">
                <a:ea typeface="+mn-lt"/>
                <a:cs typeface="+mn-lt"/>
              </a:rPr>
              <a:t> Spring Data JPA simplifies data access by automating the implementation of the data access layer. It provides built-in implementations of common operations and supports the use of custom queries.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Main Interfaces:</a:t>
            </a:r>
            <a:endParaRPr lang="en-US" dirty="0"/>
          </a:p>
          <a:p>
            <a:pPr marL="1200150" lvl="2" indent="-285750">
              <a:buFont typeface="Arial"/>
              <a:buChar char="•"/>
            </a:pPr>
            <a:r>
              <a:rPr lang="en-US" b="1" dirty="0" err="1">
                <a:ea typeface="+mn-lt"/>
                <a:cs typeface="+mn-lt"/>
              </a:rPr>
              <a:t>JpaRepository</a:t>
            </a:r>
            <a:r>
              <a:rPr lang="en-US" b="1" dirty="0">
                <a:ea typeface="+mn-lt"/>
                <a:cs typeface="+mn-lt"/>
              </a:rPr>
              <a:t>:</a:t>
            </a:r>
            <a:r>
              <a:rPr lang="en-US" dirty="0">
                <a:ea typeface="+mn-lt"/>
                <a:cs typeface="+mn-lt"/>
              </a:rPr>
              <a:t> Offers CRUD operations and additional JPA-related methods.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 b="1" dirty="0" err="1">
                <a:ea typeface="+mn-lt"/>
                <a:cs typeface="+mn-lt"/>
              </a:rPr>
              <a:t>PlatformTransactionManager</a:t>
            </a:r>
            <a:r>
              <a:rPr lang="en-US" b="1" dirty="0">
                <a:ea typeface="+mn-lt"/>
                <a:cs typeface="+mn-lt"/>
              </a:rPr>
              <a:t>:</a:t>
            </a:r>
            <a:r>
              <a:rPr lang="en-US" dirty="0">
                <a:ea typeface="+mn-lt"/>
                <a:cs typeface="+mn-lt"/>
              </a:rPr>
              <a:t> Integrates various transaction management APIs, such as:</a:t>
            </a:r>
            <a:endParaRPr lang="en-US" dirty="0"/>
          </a:p>
          <a:p>
            <a:pPr marL="1200150" lvl="2" indent="-285750">
              <a:buFont typeface="Arial"/>
              <a:buChar char="•"/>
            </a:pPr>
            <a:r>
              <a:rPr lang="en-US" b="1" dirty="0" err="1">
                <a:ea typeface="+mn-lt"/>
                <a:cs typeface="+mn-lt"/>
              </a:rPr>
              <a:t>DataSourceTransactionManager</a:t>
            </a:r>
            <a:endParaRPr lang="en-US" dirty="0" err="1"/>
          </a:p>
          <a:p>
            <a:pPr marL="1200150" lvl="2" indent="-285750">
              <a:buFont typeface="Arial"/>
              <a:buChar char="•"/>
            </a:pPr>
            <a:r>
              <a:rPr lang="en-US" b="1" dirty="0" err="1">
                <a:ea typeface="+mn-lt"/>
                <a:cs typeface="+mn-lt"/>
              </a:rPr>
              <a:t>HibernateTransactionManager</a:t>
            </a:r>
            <a:endParaRPr lang="en-US" dirty="0" err="1"/>
          </a:p>
          <a:p>
            <a:pPr marL="1200150" lvl="2" indent="-285750">
              <a:buFont typeface="Arial"/>
              <a:buChar char="•"/>
            </a:pPr>
            <a:r>
              <a:rPr lang="en-US" b="1" dirty="0" err="1">
                <a:ea typeface="+mn-lt"/>
                <a:cs typeface="+mn-lt"/>
              </a:rPr>
              <a:t>JpaTransactionManager</a:t>
            </a:r>
            <a:endParaRPr lang="en-US" dirty="0" err="1"/>
          </a:p>
          <a:p>
            <a:pPr lvl="2"/>
            <a:endParaRPr lang="en-US"/>
          </a:p>
          <a:p>
            <a:pPr lvl="2"/>
            <a:endParaRPr lang="en-US"/>
          </a:p>
          <a:p>
            <a:pPr lvl="2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DBCD77-27E2-0A4C-D905-6A3E2EDBA900}"/>
              </a:ext>
            </a:extLst>
          </p:cNvPr>
          <p:cNvSpPr txBox="1"/>
          <p:nvPr/>
        </p:nvSpPr>
        <p:spPr>
          <a:xfrm>
            <a:off x="6361670" y="1429265"/>
            <a:ext cx="5544064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Segoe UI"/>
              </a:rPr>
              <a:t>Spring Security</a:t>
            </a:r>
            <a:r>
              <a:rPr lang="en-US">
                <a:cs typeface="Segoe UI"/>
              </a:rPr>
              <a:t>​</a:t>
            </a:r>
          </a:p>
          <a:p>
            <a:pPr marL="285750" indent="-285750">
              <a:buFont typeface="Arial,Sans-Serif"/>
              <a:buChar char="•"/>
            </a:pPr>
            <a:r>
              <a:rPr lang="en-US" b="1">
                <a:cs typeface="Arial"/>
              </a:rPr>
              <a:t>Description:</a:t>
            </a:r>
            <a:r>
              <a:rPr lang="en-US">
                <a:cs typeface="Arial"/>
              </a:rPr>
              <a:t> Spring Security is a powerful framework that provides comprehensive security services for Java applications. It handles authentication, authorization, and other security-related tasks.​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b="1">
                <a:cs typeface="Arial"/>
              </a:rPr>
              <a:t>Key Concepts:</a:t>
            </a:r>
            <a:r>
              <a:rPr lang="en-US">
                <a:cs typeface="Arial"/>
              </a:rPr>
              <a:t>​</a:t>
            </a:r>
          </a:p>
          <a:p>
            <a:pPr marL="1200150" lvl="2" indent="-285750">
              <a:buFont typeface="Arial,Sans-Serif"/>
              <a:buChar char="•"/>
            </a:pPr>
            <a:r>
              <a:rPr lang="en-US" b="1">
                <a:cs typeface="Arial"/>
              </a:rPr>
              <a:t>Authentication:</a:t>
            </a:r>
            <a:r>
              <a:rPr lang="en-US">
                <a:cs typeface="Arial"/>
              </a:rPr>
              <a:t> The process of verifying credentials.​</a:t>
            </a:r>
          </a:p>
          <a:p>
            <a:pPr marL="1200150" lvl="2" indent="-285750">
              <a:buFont typeface="Arial,Sans-Serif"/>
              <a:buChar char="•"/>
            </a:pPr>
            <a:r>
              <a:rPr lang="en-US" b="1">
                <a:cs typeface="Arial"/>
              </a:rPr>
              <a:t>Authorization:</a:t>
            </a:r>
            <a:r>
              <a:rPr lang="en-US">
                <a:cs typeface="Arial"/>
              </a:rPr>
              <a:t> Determining access rights based on roles and permissions.​</a:t>
            </a:r>
          </a:p>
          <a:p>
            <a:pPr marL="1200150" lvl="2" indent="-285750">
              <a:buFont typeface="Arial,Sans-Serif"/>
              <a:buChar char="•"/>
            </a:pPr>
            <a:r>
              <a:rPr lang="en-US" b="1">
                <a:cs typeface="Arial"/>
              </a:rPr>
              <a:t>Authentication Provider:</a:t>
            </a:r>
            <a:r>
              <a:rPr lang="en-US">
                <a:cs typeface="Arial"/>
              </a:rPr>
              <a:t> A component responsible for authenticating users.​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b="1">
                <a:cs typeface="Arial"/>
              </a:rPr>
              <a:t>Password Encoder:</a:t>
            </a:r>
            <a:r>
              <a:rPr lang="en-US">
                <a:cs typeface="Arial"/>
              </a:rPr>
              <a:t> To secure passwords, Spring Security allows for the encryption of passwords using a specified algorithm.​</a:t>
            </a:r>
          </a:p>
          <a:p>
            <a:r>
              <a:rPr lang="en-US">
                <a:cs typeface="Segoe U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651352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" descr="A picture containing grate&#10;&#10;Description automatically generated">
            <a:extLst>
              <a:ext uri="{FF2B5EF4-FFF2-40B4-BE49-F238E27FC236}">
                <a16:creationId xmlns:a16="http://schemas.microsoft.com/office/drawing/2014/main" id="{37D42EBD-34CB-B25E-42E2-257C43629C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30" r="16904"/>
          <a:stretch/>
        </p:blipFill>
        <p:spPr>
          <a:xfrm>
            <a:off x="7695292" y="0"/>
            <a:ext cx="4496708" cy="6858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9FC0F81-B480-D9C4-934C-7D63DE92E09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730E22-84C3-33DE-6F74-CB73EF6B951D}"/>
              </a:ext>
            </a:extLst>
          </p:cNvPr>
          <p:cNvSpPr txBox="1"/>
          <p:nvPr/>
        </p:nvSpPr>
        <p:spPr>
          <a:xfrm>
            <a:off x="330200" y="898276"/>
            <a:ext cx="7037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Key Takeaways/Learnings from the Program (HTD)</a:t>
            </a:r>
            <a:endParaRPr lang="en-GB" sz="1800" b="1">
              <a:latin typeface="Neue Machina" panose="00000500000000000000" pitchFamily="50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F4FCA6-FB82-1914-FF20-DF179A378A62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BE12471-2F9B-DCA2-CA69-01D6B0FF56FF}"/>
              </a:ext>
            </a:extLst>
          </p:cNvPr>
          <p:cNvSpPr txBox="1"/>
          <p:nvPr/>
        </p:nvSpPr>
        <p:spPr>
          <a:xfrm>
            <a:off x="221254" y="1399753"/>
            <a:ext cx="7148895" cy="53553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q"/>
            </a:pPr>
            <a:r>
              <a:rPr lang="en-US" b="1" dirty="0">
                <a:ea typeface="+mn-lt"/>
                <a:cs typeface="+mn-lt"/>
              </a:rPr>
              <a:t>Core Components Understanding</a:t>
            </a:r>
            <a:r>
              <a:rPr lang="en-US" dirty="0">
                <a:ea typeface="+mn-lt"/>
                <a:cs typeface="+mn-lt"/>
              </a:rPr>
              <a:t>: Gained knowledge in building and integrating essential parts of an online shopping system, including customer management, cart functionality, and order processing.</a:t>
            </a:r>
            <a:endParaRPr lang="en-US" dirty="0"/>
          </a:p>
          <a:p>
            <a:pPr marL="285750" indent="-285750">
              <a:buFont typeface="Wingdings"/>
              <a:buChar char="q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buFont typeface="Wingdings"/>
              <a:buChar char="q"/>
            </a:pPr>
            <a:r>
              <a:rPr lang="en-US" b="1" dirty="0">
                <a:ea typeface="+mn-lt"/>
                <a:cs typeface="+mn-lt"/>
              </a:rPr>
              <a:t>Practical Experience</a:t>
            </a:r>
            <a:r>
              <a:rPr lang="en-US" dirty="0">
                <a:ea typeface="+mn-lt"/>
                <a:cs typeface="+mn-lt"/>
              </a:rPr>
              <a:t>: Acquired hands-on experience using Java Spring Boot and JPA/Hibernate to develop scalable e-commerce solutions.</a:t>
            </a:r>
          </a:p>
          <a:p>
            <a:pPr marL="285750" indent="-285750">
              <a:buFont typeface="Wingdings"/>
              <a:buChar char="q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buFont typeface="Wingdings"/>
              <a:buChar char="q"/>
            </a:pPr>
            <a:r>
              <a:rPr lang="en-US" b="1" dirty="0">
                <a:ea typeface="+mn-lt"/>
                <a:cs typeface="+mn-lt"/>
              </a:rPr>
              <a:t>Data Model Design</a:t>
            </a:r>
            <a:r>
              <a:rPr lang="en-US" dirty="0">
                <a:ea typeface="+mn-lt"/>
                <a:cs typeface="+mn-lt"/>
              </a:rPr>
              <a:t>: Learned the importance of designing robust and efficient data models for managing products, customers, and orders.</a:t>
            </a:r>
          </a:p>
          <a:p>
            <a:pPr marL="285750" indent="-285750">
              <a:buFont typeface="Wingdings"/>
              <a:buChar char="q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buFont typeface="Wingdings"/>
              <a:buChar char="q"/>
            </a:pPr>
            <a:r>
              <a:rPr lang="en-US" b="1" dirty="0">
                <a:ea typeface="+mn-lt"/>
                <a:cs typeface="+mn-lt"/>
              </a:rPr>
              <a:t>RESTful APIs</a:t>
            </a:r>
            <a:r>
              <a:rPr lang="en-US" dirty="0">
                <a:ea typeface="+mn-lt"/>
                <a:cs typeface="+mn-lt"/>
              </a:rPr>
              <a:t>: Developed and utilized RESTful APIs to ensure smooth communication between different system components.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Wingdings"/>
              <a:buChar char="q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buFont typeface="Wingdings"/>
              <a:buChar char="q"/>
            </a:pPr>
            <a:r>
              <a:rPr lang="en-US" b="1" dirty="0">
                <a:ea typeface="+mn-lt"/>
                <a:cs typeface="+mn-lt"/>
              </a:rPr>
              <a:t>User Experience</a:t>
            </a:r>
            <a:r>
              <a:rPr lang="en-US" dirty="0">
                <a:ea typeface="+mn-lt"/>
                <a:cs typeface="+mn-lt"/>
              </a:rPr>
              <a:t>: Focused on creating a seamless and user-friendly interface for customers to interact with the system.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Wingdings"/>
              <a:buChar char="q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buFont typeface="Wingdings"/>
              <a:buChar char="q"/>
            </a:pPr>
            <a:r>
              <a:rPr lang="en-US" b="1">
                <a:ea typeface="+mn-lt"/>
                <a:cs typeface="+mn-lt"/>
              </a:rPr>
              <a:t>System Architecture</a:t>
            </a:r>
            <a:r>
              <a:rPr lang="en-US">
                <a:ea typeface="+mn-lt"/>
                <a:cs typeface="+mn-lt"/>
              </a:rPr>
              <a:t>: Gained insights into real-world application development and the principles of system architecture and integration.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 algn="l">
              <a:buFont typeface="Wingdings"/>
              <a:buChar char="q"/>
            </a:pPr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21020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F95691A-9669-792A-06C4-2005F2028A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3100FC-054E-A053-A08F-35CDEFAC2A08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3FCF264-E027-E100-A18C-15E92B8E42F8}"/>
              </a:ext>
            </a:extLst>
          </p:cNvPr>
          <p:cNvSpPr txBox="1"/>
          <p:nvPr/>
        </p:nvSpPr>
        <p:spPr>
          <a:xfrm>
            <a:off x="327453" y="868934"/>
            <a:ext cx="44807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latin typeface="Times New Roman"/>
                <a:cs typeface="Times New Roman"/>
              </a:rPr>
              <a:t>Spring Boot Overview</a:t>
            </a:r>
          </a:p>
        </p:txBody>
      </p:sp>
      <p:pic>
        <p:nvPicPr>
          <p:cNvPr id="9" name="Picture 8" descr="What is the Java Spring Framework?">
            <a:extLst>
              <a:ext uri="{FF2B5EF4-FFF2-40B4-BE49-F238E27FC236}">
                <a16:creationId xmlns:a16="http://schemas.microsoft.com/office/drawing/2014/main" id="{9369C9DD-FA8D-B9CA-A45D-2A3343860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887" y="476781"/>
            <a:ext cx="2743197" cy="8339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409128-89DE-D370-0AE9-1236E28FBD6E}"/>
              </a:ext>
            </a:extLst>
          </p:cNvPr>
          <p:cNvSpPr txBox="1"/>
          <p:nvPr/>
        </p:nvSpPr>
        <p:spPr>
          <a:xfrm>
            <a:off x="327454" y="1408671"/>
            <a:ext cx="5914767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Spring Boot is an extension of the Spring Framework that simplifies the development of stand-alone, production-grade Spring applications. It eliminates the need for extensive configuration, enabling developers to start building applications with minimal setup.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Key Features:</a:t>
            </a:r>
            <a:endParaRPr lang="en-US" dirty="0"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Auto-Configuration:</a:t>
            </a:r>
            <a:r>
              <a:rPr lang="en-US" dirty="0">
                <a:ea typeface="+mn-lt"/>
                <a:cs typeface="+mn-lt"/>
              </a:rPr>
              <a:t> Automatically configures Spring applications based on the jar dependencies you have added.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Standalone Applications:</a:t>
            </a:r>
            <a:r>
              <a:rPr lang="en-US" dirty="0">
                <a:ea typeface="+mn-lt"/>
                <a:cs typeface="+mn-lt"/>
              </a:rPr>
              <a:t> Allows for the creation of applications that can run independently without requiring an external servlet container.</a:t>
            </a:r>
          </a:p>
          <a:p>
            <a:pPr marL="742950" lvl="1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Production-Ready Features:</a:t>
            </a:r>
            <a:r>
              <a:rPr lang="en-US" dirty="0">
                <a:ea typeface="+mn-lt"/>
                <a:cs typeface="+mn-lt"/>
              </a:rPr>
              <a:t> Includes embedded servers like Tomcat or Jetty, metrics, health checks, and externalized configuration.</a:t>
            </a:r>
            <a:endParaRPr lang="en-US" dirty="0"/>
          </a:p>
          <a:p>
            <a:endParaRPr lang="en-US" b="1" dirty="0">
              <a:ea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DBCD77-27E2-0A4C-D905-6A3E2EDBA900}"/>
              </a:ext>
            </a:extLst>
          </p:cNvPr>
          <p:cNvSpPr txBox="1"/>
          <p:nvPr/>
        </p:nvSpPr>
        <p:spPr>
          <a:xfrm>
            <a:off x="6361670" y="1429265"/>
            <a:ext cx="5544064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Spring Boot Actuator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Description:</a:t>
            </a:r>
            <a:r>
              <a:rPr lang="en-US">
                <a:ea typeface="+mn-lt"/>
                <a:cs typeface="+mn-lt"/>
              </a:rPr>
              <a:t> Spring Boot Actuator provides production-ready features to help you monitor and manage your application. It includes endpoints to expose information about the running application, such as health status, metrics, environment properties, and more.</a:t>
            </a:r>
          </a:p>
          <a:p>
            <a:pPr marL="742950" lvl="1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Key Endpoints:</a:t>
            </a:r>
            <a:endParaRPr lang="en-US">
              <a:ea typeface="+mn-lt"/>
              <a:cs typeface="+mn-lt"/>
            </a:endParaRPr>
          </a:p>
          <a:p>
            <a:pPr marL="1200150" lvl="2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/actuator/health:</a:t>
            </a:r>
            <a:r>
              <a:rPr lang="en-US" dirty="0">
                <a:ea typeface="+mn-lt"/>
                <a:cs typeface="+mn-lt"/>
              </a:rPr>
              <a:t> Shows application health information.</a:t>
            </a:r>
          </a:p>
          <a:p>
            <a:pPr marL="1200150" lvl="2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/actuator/metrics:</a:t>
            </a:r>
            <a:r>
              <a:rPr lang="en-US" dirty="0">
                <a:ea typeface="+mn-lt"/>
                <a:cs typeface="+mn-lt"/>
              </a:rPr>
              <a:t> Displays metrics information for the current application.</a:t>
            </a:r>
          </a:p>
          <a:p>
            <a:pPr marL="1200150" lvl="2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/actuator/env:</a:t>
            </a:r>
            <a:r>
              <a:rPr lang="en-US" dirty="0">
                <a:ea typeface="+mn-lt"/>
                <a:cs typeface="+mn-lt"/>
              </a:rPr>
              <a:t> Exposes properties from the Spring Environment.</a:t>
            </a:r>
          </a:p>
          <a:p>
            <a:endParaRPr lang="en-US" b="1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8943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F95691A-9669-792A-06C4-2005F2028A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3100FC-054E-A053-A08F-35CDEFAC2A08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3FCF264-E027-E100-A18C-15E92B8E42F8}"/>
              </a:ext>
            </a:extLst>
          </p:cNvPr>
          <p:cNvSpPr txBox="1"/>
          <p:nvPr/>
        </p:nvSpPr>
        <p:spPr>
          <a:xfrm>
            <a:off x="327453" y="868934"/>
            <a:ext cx="44807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ea typeface="+mn-lt"/>
                <a:cs typeface="+mn-lt"/>
              </a:rPr>
              <a:t>REST API Overview</a:t>
            </a:r>
            <a:endParaRPr lang="en-US" b="1">
              <a:ea typeface="+mn-lt"/>
              <a:cs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409128-89DE-D370-0AE9-1236E28FBD6E}"/>
              </a:ext>
            </a:extLst>
          </p:cNvPr>
          <p:cNvSpPr txBox="1"/>
          <p:nvPr/>
        </p:nvSpPr>
        <p:spPr>
          <a:xfrm>
            <a:off x="327454" y="1408671"/>
            <a:ext cx="1174303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Representational State Transfer (REST) is an architectural style that uses HTTP requests to access and manipulate data. RESTful APIs allow communication between client and server in a stateless manner, typically using JSON or XML as the data format.</a:t>
            </a:r>
          </a:p>
        </p:txBody>
      </p:sp>
      <p:pic>
        <p:nvPicPr>
          <p:cNvPr id="4" name="Picture 3" descr="Image result for rest api icon">
            <a:extLst>
              <a:ext uri="{FF2B5EF4-FFF2-40B4-BE49-F238E27FC236}">
                <a16:creationId xmlns:a16="http://schemas.microsoft.com/office/drawing/2014/main" id="{BA829125-5F25-2EBA-B93D-0B7CA6030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642" y="163867"/>
            <a:ext cx="1133475" cy="952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6A4721-CF22-033C-8F77-9E01A07AAD12}"/>
              </a:ext>
            </a:extLst>
          </p:cNvPr>
          <p:cNvSpPr txBox="1"/>
          <p:nvPr/>
        </p:nvSpPr>
        <p:spPr>
          <a:xfrm>
            <a:off x="553995" y="2325130"/>
            <a:ext cx="491593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Key HTTP Methods: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GET:</a:t>
            </a:r>
            <a:r>
              <a:rPr lang="en-US" dirty="0">
                <a:ea typeface="+mn-lt"/>
                <a:cs typeface="+mn-lt"/>
              </a:rPr>
              <a:t> Retrieve data from the server.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POST:</a:t>
            </a:r>
            <a:r>
              <a:rPr lang="en-US" dirty="0">
                <a:ea typeface="+mn-lt"/>
                <a:cs typeface="+mn-lt"/>
              </a:rPr>
              <a:t> Create a new resource on the server.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PUT:</a:t>
            </a:r>
            <a:r>
              <a:rPr lang="en-US" dirty="0">
                <a:ea typeface="+mn-lt"/>
                <a:cs typeface="+mn-lt"/>
              </a:rPr>
              <a:t> Update an existing resource on the server.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DELETE:</a:t>
            </a:r>
            <a:r>
              <a:rPr lang="en-US" dirty="0">
                <a:ea typeface="+mn-lt"/>
                <a:cs typeface="+mn-lt"/>
              </a:rPr>
              <a:t> Remove a resource from the server.</a:t>
            </a: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F83FEB-E972-3F76-403B-081177258E86}"/>
              </a:ext>
            </a:extLst>
          </p:cNvPr>
          <p:cNvSpPr txBox="1"/>
          <p:nvPr/>
        </p:nvSpPr>
        <p:spPr>
          <a:xfrm>
            <a:off x="5311345" y="2304535"/>
            <a:ext cx="7284308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Building a REST API with Spring Boot</a:t>
            </a:r>
          </a:p>
          <a:p>
            <a:r>
              <a:rPr lang="en-US" dirty="0"/>
              <a:t> Spring Boot simplifies the process of building RESTful web services by providing a robust and flexible framework.</a:t>
            </a:r>
            <a:endParaRPr lang="en-US" dirty="0"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 b="1" dirty="0"/>
              <a:t>Key Components:</a:t>
            </a:r>
            <a:endParaRPr lang="en-US" b="1" dirty="0">
              <a:ea typeface="Calibri"/>
              <a:cs typeface="Calibri"/>
            </a:endParaRPr>
          </a:p>
          <a:p>
            <a:pPr marL="228600" lvl="1" indent="-228600">
              <a:buFont typeface=""/>
              <a:buChar char="•"/>
            </a:pPr>
            <a:r>
              <a:rPr lang="en-US" b="1" dirty="0"/>
              <a:t>@RestController:</a:t>
            </a:r>
            <a:r>
              <a:rPr lang="en-US" dirty="0"/>
              <a:t> A specialized version of @Controller that combines @Controller and @ResponseBody. It is used to create RESTful web services.</a:t>
            </a:r>
            <a:endParaRPr lang="en-US" dirty="0">
              <a:ea typeface="Calibri"/>
              <a:cs typeface="Calibri"/>
            </a:endParaRPr>
          </a:p>
          <a:p>
            <a:pPr marL="228600" lvl="1" indent="-228600">
              <a:buFont typeface=""/>
              <a:buChar char="•"/>
            </a:pPr>
            <a:r>
              <a:rPr lang="en-US" b="1" dirty="0"/>
              <a:t>@RequestMapping:</a:t>
            </a:r>
            <a:r>
              <a:rPr lang="en-US" dirty="0"/>
              <a:t> Used to map web requests to specific handler methods based on HTTP methods and URL patterns.</a:t>
            </a:r>
            <a:endParaRPr lang="en-US" dirty="0">
              <a:ea typeface="Calibri"/>
              <a:cs typeface="Calibri"/>
            </a:endParaRPr>
          </a:p>
          <a:p>
            <a:pPr marL="228600" lvl="1" indent="-228600">
              <a:buFont typeface=""/>
              <a:buChar char="•"/>
            </a:pPr>
            <a:r>
              <a:rPr lang="en-US" b="1" dirty="0"/>
              <a:t>@PathVariable:</a:t>
            </a:r>
            <a:r>
              <a:rPr lang="en-US" dirty="0"/>
              <a:t> Binds a method parameter to a URI template variable.</a:t>
            </a:r>
            <a:endParaRPr lang="en-US" dirty="0">
              <a:ea typeface="Calibri"/>
              <a:cs typeface="Calibri"/>
            </a:endParaRPr>
          </a:p>
          <a:p>
            <a:pPr marL="228600" lvl="1" indent="-228600">
              <a:buFont typeface=""/>
              <a:buChar char="•"/>
            </a:pPr>
            <a:r>
              <a:rPr lang="en-US" b="1" dirty="0"/>
              <a:t>@RequestBody:</a:t>
            </a:r>
            <a:r>
              <a:rPr lang="en-US" dirty="0"/>
              <a:t> Binds the HTTP request body to a method parameter.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36128A-B9D6-4D1A-3C09-4292BCEFB21E}"/>
              </a:ext>
            </a:extLst>
          </p:cNvPr>
          <p:cNvSpPr txBox="1"/>
          <p:nvPr/>
        </p:nvSpPr>
        <p:spPr>
          <a:xfrm>
            <a:off x="8239" y="3880021"/>
            <a:ext cx="5317524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Security in REST APIs</a:t>
            </a:r>
          </a:p>
          <a:p>
            <a:pPr marL="228600" indent="-228600">
              <a:buFont typeface=""/>
              <a:buChar char="•"/>
            </a:pPr>
            <a:r>
              <a:rPr lang="en-US" b="1"/>
              <a:t>Description:</a:t>
            </a:r>
            <a:r>
              <a:rPr lang="en-US"/>
              <a:t> Spring Security can be integrated into Spring Boot applications to secure REST endpoints.</a:t>
            </a:r>
          </a:p>
          <a:p>
            <a:pPr marL="228600" lvl="1" indent="-228600">
              <a:buFont typeface=""/>
              <a:buChar char="•"/>
            </a:pPr>
            <a:r>
              <a:rPr lang="en-US" b="1"/>
              <a:t>Basic Authentication:</a:t>
            </a:r>
            <a:r>
              <a:rPr lang="en-US"/>
              <a:t> Requires username and password for each HTTP request.</a:t>
            </a:r>
          </a:p>
          <a:p>
            <a:pPr marL="228600" lvl="1" indent="-228600">
              <a:buFont typeface=""/>
              <a:buChar char="•"/>
            </a:pPr>
            <a:r>
              <a:rPr lang="en-US" b="1"/>
              <a:t>OAuth2/JWT:</a:t>
            </a:r>
            <a:r>
              <a:rPr lang="en-US"/>
              <a:t> For more complex scenarios involving token-based authentication.</a:t>
            </a:r>
          </a:p>
        </p:txBody>
      </p:sp>
    </p:spTree>
    <p:extLst>
      <p:ext uri="{BB962C8B-B14F-4D97-AF65-F5344CB8AC3E}">
        <p14:creationId xmlns:p14="http://schemas.microsoft.com/office/powerpoint/2010/main" val="21393471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D5B1590-8954-6EF1-A6C9-785B3FD805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endParaRPr lang="en-US" sz="2000" dirty="0">
              <a:latin typeface="Times New Roman"/>
              <a:ea typeface="Calibri" panose="020F0502020204030204"/>
              <a:cs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38D6ED-DD80-8D48-2960-9D0F1FF02C71}"/>
              </a:ext>
            </a:extLst>
          </p:cNvPr>
          <p:cNvSpPr txBox="1"/>
          <p:nvPr/>
        </p:nvSpPr>
        <p:spPr>
          <a:xfrm>
            <a:off x="181439" y="872000"/>
            <a:ext cx="8091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>
                <a:solidFill>
                  <a:schemeClr val="bg1"/>
                </a:solidFill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Conclusion</a:t>
            </a:r>
            <a:endParaRPr lang="en-GB" sz="2400" b="1">
              <a:solidFill>
                <a:schemeClr val="bg1"/>
              </a:solidFill>
              <a:latin typeface="Neue Machina" panose="00000500000000000000" pitchFamily="50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8AA73DC-DF05-BBA1-E636-5FF6B7C59E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947997-3F77-2664-A078-8CEB6B267A95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A9F7944-6140-0494-9503-F173015A423E}"/>
              </a:ext>
            </a:extLst>
          </p:cNvPr>
          <p:cNvSpPr txBox="1"/>
          <p:nvPr/>
        </p:nvSpPr>
        <p:spPr>
          <a:xfrm>
            <a:off x="447743" y="1837291"/>
            <a:ext cx="9882338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000" dirty="0">
                <a:solidFill>
                  <a:srgbClr val="FFFFFF"/>
                </a:solidFill>
                <a:latin typeface="Times New Roman"/>
                <a:cs typeface="Times New Roman"/>
              </a:rPr>
              <a:t>In summary, our online shopping system offers a streamlined and integrated solution that connects `Customer`, `Cart`, `Order`, and `Product` entities to deliver an efficient e-commerce experience. By enabling customers to manage their cart, place and track orders, and interact with a dynamic product catalog, the system ensures a user-friendly shopping journey. Leveraging Java Spring Boot and JPA/Hibernate, the platform is built for scalability and future enhancements, including advanced features and improved user experiences.</a:t>
            </a:r>
            <a:endParaRPr lang="en-GB" sz="2000" dirty="0">
              <a:latin typeface="Times New Roman"/>
              <a:cs typeface="Times New Roman"/>
            </a:endParaRPr>
          </a:p>
          <a:p>
            <a:pPr algn="l"/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22125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103A12-0AA4-00C6-4CFD-58A6489D245B}"/>
              </a:ext>
            </a:extLst>
          </p:cNvPr>
          <p:cNvSpPr txBox="1"/>
          <p:nvPr/>
        </p:nvSpPr>
        <p:spPr>
          <a:xfrm>
            <a:off x="1" y="2028617"/>
            <a:ext cx="550545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b="1">
                <a:solidFill>
                  <a:schemeClr val="bg1"/>
                </a:solidFill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Thank You</a:t>
            </a:r>
            <a:endParaRPr lang="en-GB" sz="11500" b="1">
              <a:solidFill>
                <a:schemeClr val="bg1"/>
              </a:solidFill>
              <a:latin typeface="Neue Machina" panose="00000500000000000000" pitchFamily="50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F09ED73-5AFE-1A76-96F6-922011A624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90623" y="0"/>
            <a:ext cx="2401377" cy="90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3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55063D-F1F4-B0DA-30AC-5261138A1501}"/>
              </a:ext>
            </a:extLst>
          </p:cNvPr>
          <p:cNvSpPr txBox="1"/>
          <p:nvPr/>
        </p:nvSpPr>
        <p:spPr>
          <a:xfrm>
            <a:off x="323850" y="902226"/>
            <a:ext cx="5673153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2000" b="1">
                <a:effectLst/>
                <a:latin typeface="Neue Machina"/>
                <a:ea typeface="Calibri"/>
                <a:cs typeface="Segoe UI"/>
              </a:rPr>
              <a:t>Problem Statement of the Capstone Project</a:t>
            </a:r>
            <a:endParaRPr lang="en-GB" sz="2000" b="1">
              <a:latin typeface="Neue Machina"/>
              <a:ea typeface="Calibri"/>
              <a:cs typeface="Segoe UI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2BCFCB1-DC7D-6574-5BB6-98A1F9330D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91974B-0397-ACC8-37B6-992E943C7B33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026690-4968-8B52-5263-E048CCA87F7D}"/>
              </a:ext>
            </a:extLst>
          </p:cNvPr>
          <p:cNvSpPr txBox="1"/>
          <p:nvPr/>
        </p:nvSpPr>
        <p:spPr>
          <a:xfrm>
            <a:off x="324097" y="1399741"/>
            <a:ext cx="561994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latin typeface="Times New Roman"/>
                <a:ea typeface="+mn-lt"/>
                <a:cs typeface="+mn-lt"/>
              </a:rPr>
              <a:t>Online Shopping System</a:t>
            </a:r>
            <a:endParaRPr lang="en-US" sz="2800" b="1">
              <a:latin typeface="Times New Roman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6F5603-941D-FDBB-C93D-CB9034909C24}"/>
              </a:ext>
            </a:extLst>
          </p:cNvPr>
          <p:cNvSpPr txBox="1"/>
          <p:nvPr/>
        </p:nvSpPr>
        <p:spPr>
          <a:xfrm>
            <a:off x="324061" y="1924511"/>
            <a:ext cx="6804527" cy="40934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000" dirty="0">
              <a:ea typeface="Calibri"/>
              <a:cs typeface="Calibri"/>
            </a:endParaRPr>
          </a:p>
          <a:p>
            <a:pPr marL="342900" indent="-342900">
              <a:buFont typeface="Wingdings"/>
              <a:buChar char="ü"/>
            </a:pPr>
            <a:r>
              <a:rPr lang="en-US" sz="2000">
                <a:ea typeface="+mn-lt"/>
                <a:cs typeface="+mn-lt"/>
              </a:rPr>
              <a:t>The problem is to design and implement a comprehensive </a:t>
            </a:r>
            <a:r>
              <a:rPr lang="en-US" sz="2000" dirty="0">
                <a:ea typeface="+mn-lt"/>
                <a:cs typeface="+mn-lt"/>
              </a:rPr>
              <a:t>online shopping platform that addresses key issues such as seamless product management, effective cart and order processing, and user-friendly customer interaction. </a:t>
            </a:r>
            <a:endParaRPr lang="en-US" dirty="0">
              <a:ea typeface="+mn-lt"/>
              <a:cs typeface="+mn-lt"/>
            </a:endParaRPr>
          </a:p>
          <a:p>
            <a:pPr marL="342900" indent="-342900">
              <a:buFont typeface="Wingdings"/>
              <a:buChar char="ü"/>
            </a:pPr>
            <a:r>
              <a:rPr lang="en-US" sz="2000" dirty="0">
                <a:ea typeface="+mn-lt"/>
                <a:cs typeface="+mn-lt"/>
              </a:rPr>
              <a:t>The goal is to develop a robust system using Java Spring Boot that integrates core functionalities—such as product browsing, cart management, order placement, and customer data handling—while ensuring scalability, security, and a smooth user experience. </a:t>
            </a:r>
            <a:endParaRPr lang="en-US">
              <a:ea typeface="+mn-lt"/>
              <a:cs typeface="+mn-lt"/>
            </a:endParaRPr>
          </a:p>
          <a:p>
            <a:pPr marL="342900" indent="-342900">
              <a:buFont typeface="Wingdings"/>
              <a:buChar char="ü"/>
            </a:pPr>
            <a:r>
              <a:rPr lang="en-US" sz="2000">
                <a:ea typeface="+mn-lt"/>
                <a:cs typeface="+mn-lt"/>
              </a:rPr>
              <a:t>This platform should address the challenges of </a:t>
            </a:r>
            <a:r>
              <a:rPr lang="en-US" sz="2000" dirty="0">
                <a:ea typeface="+mn-lt"/>
                <a:cs typeface="+mn-lt"/>
              </a:rPr>
              <a:t>managing complex data relationships and ensure efficient processing of transactions and user requests.</a:t>
            </a:r>
            <a:endParaRPr lang="en-US">
              <a:ea typeface="+mn-lt"/>
              <a:cs typeface="+mn-lt"/>
            </a:endParaRPr>
          </a:p>
        </p:txBody>
      </p:sp>
      <p:pic>
        <p:nvPicPr>
          <p:cNvPr id="9" name="Picture 8" descr="Online Shopping Management System Project">
            <a:extLst>
              <a:ext uri="{FF2B5EF4-FFF2-40B4-BE49-F238E27FC236}">
                <a16:creationId xmlns:a16="http://schemas.microsoft.com/office/drawing/2014/main" id="{DC50DC91-46F9-F9E6-E413-137E68203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3610" y="2444194"/>
            <a:ext cx="4297833" cy="305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189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01421C8-8710-4BD4-4F97-DBEBDC45F2E5}"/>
              </a:ext>
            </a:extLst>
          </p:cNvPr>
          <p:cNvSpPr/>
          <p:nvPr/>
        </p:nvSpPr>
        <p:spPr>
          <a:xfrm>
            <a:off x="0" y="35169"/>
            <a:ext cx="12192000" cy="6858000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>
              <a:ea typeface="Calibri"/>
              <a:cs typeface="Calibri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70B435F-8BC0-8A7B-6294-85CE9B84AF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2FF82F-5501-977F-6AAC-5D63218C99A4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4F5349-D1F1-2B0D-8B99-A632EC520633}"/>
              </a:ext>
            </a:extLst>
          </p:cNvPr>
          <p:cNvSpPr txBox="1"/>
          <p:nvPr/>
        </p:nvSpPr>
        <p:spPr>
          <a:xfrm>
            <a:off x="324228" y="926780"/>
            <a:ext cx="2894221" cy="52322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Class diagram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381E0E-AF20-BC73-B4F2-220BD4B3FB87}"/>
              </a:ext>
            </a:extLst>
          </p:cNvPr>
          <p:cNvSpPr txBox="1"/>
          <p:nvPr/>
        </p:nvSpPr>
        <p:spPr>
          <a:xfrm>
            <a:off x="123768" y="1454528"/>
            <a:ext cx="364379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bg1"/>
                </a:solidFill>
                <a:ea typeface="Calibri"/>
                <a:cs typeface="Calibri"/>
              </a:rPr>
              <a:t>Entity class relations: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E59F81-000C-E555-7CAA-F6B786008FC6}"/>
              </a:ext>
            </a:extLst>
          </p:cNvPr>
          <p:cNvSpPr txBox="1"/>
          <p:nvPr/>
        </p:nvSpPr>
        <p:spPr>
          <a:xfrm>
            <a:off x="197204" y="2124316"/>
            <a:ext cx="327628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Customer Entity: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DD40AB-E490-5315-8851-16AE224493EF}"/>
              </a:ext>
            </a:extLst>
          </p:cNvPr>
          <p:cNvSpPr txBox="1"/>
          <p:nvPr/>
        </p:nvSpPr>
        <p:spPr>
          <a:xfrm>
            <a:off x="197141" y="2500580"/>
            <a:ext cx="6838278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>
              <a:buFont typeface=""/>
              <a:buChar char="•"/>
            </a:pPr>
            <a:r>
              <a:rPr lang="en-US">
                <a:solidFill>
                  <a:schemeClr val="bg1"/>
                </a:solidFill>
              </a:rPr>
              <a:t>Represents a user of the online shopping platform.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>
              <a:buFont typeface=""/>
              <a:buChar char="•"/>
            </a:pPr>
            <a:r>
              <a:rPr lang="en-US">
                <a:solidFill>
                  <a:schemeClr val="bg1"/>
                </a:solidFill>
              </a:rPr>
              <a:t>Each customer can place multiple orders.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>
              <a:buFont typeface="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228600" indent="-228600">
              <a:buFont typeface=""/>
              <a:buChar char="•"/>
            </a:pPr>
            <a:r>
              <a:rPr lang="en-US" b="1">
                <a:solidFill>
                  <a:schemeClr val="bg1"/>
                </a:solidFill>
              </a:rPr>
              <a:t>Attributes include:</a:t>
            </a:r>
            <a:endParaRPr lang="en-US" b="1">
              <a:solidFill>
                <a:schemeClr val="bg1"/>
              </a:solidFill>
              <a:ea typeface="Calibri"/>
              <a:cs typeface="Calibri"/>
            </a:endParaRPr>
          </a:p>
          <a:p>
            <a:pPr marL="228600" lvl="1" indent="-228600">
              <a:buFont typeface=""/>
              <a:buChar char="•"/>
            </a:pPr>
            <a:r>
              <a:rPr lang="en-US" b="1">
                <a:solidFill>
                  <a:schemeClr val="bg1"/>
                </a:solidFill>
              </a:rPr>
              <a:t>id:</a:t>
            </a:r>
            <a:r>
              <a:rPr lang="en-US">
                <a:solidFill>
                  <a:schemeClr val="bg1"/>
                </a:solidFill>
              </a:rPr>
              <a:t> Unique identifier for the customer.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marL="228600" lvl="1" indent="-228600">
              <a:buFont typeface=""/>
              <a:buChar char="•"/>
            </a:pPr>
            <a:r>
              <a:rPr lang="en-US" b="1">
                <a:solidFill>
                  <a:schemeClr val="bg1"/>
                </a:solidFill>
              </a:rPr>
              <a:t>name:</a:t>
            </a:r>
            <a:r>
              <a:rPr lang="en-US">
                <a:solidFill>
                  <a:schemeClr val="bg1"/>
                </a:solidFill>
              </a:rPr>
              <a:t> Name of the customer.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marL="228600" lvl="1" indent="-228600">
              <a:buFont typeface=""/>
              <a:buChar char="•"/>
            </a:pPr>
            <a:r>
              <a:rPr lang="en-US" b="1">
                <a:solidFill>
                  <a:schemeClr val="bg1"/>
                </a:solidFill>
              </a:rPr>
              <a:t>city</a:t>
            </a:r>
            <a:r>
              <a:rPr lang="en-US">
                <a:solidFill>
                  <a:schemeClr val="bg1"/>
                </a:solidFill>
              </a:rPr>
              <a:t>: City where the customer resides.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marL="228600" lvl="1" indent="-228600">
              <a:buFont typeface=""/>
              <a:buChar char="•"/>
            </a:pPr>
            <a:r>
              <a:rPr lang="en-US" b="1" err="1">
                <a:solidFill>
                  <a:schemeClr val="bg1"/>
                </a:solidFill>
              </a:rPr>
              <a:t>pincode</a:t>
            </a:r>
            <a:r>
              <a:rPr lang="en-US">
                <a:solidFill>
                  <a:schemeClr val="bg1"/>
                </a:solidFill>
              </a:rPr>
              <a:t>: Postal code of the customer's location.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11" name="Picture 10" descr="A diagram of a product&#10;&#10;Description automatically generated">
            <a:extLst>
              <a:ext uri="{FF2B5EF4-FFF2-40B4-BE49-F238E27FC236}">
                <a16:creationId xmlns:a16="http://schemas.microsoft.com/office/drawing/2014/main" id="{E278EA9E-C0B7-2E42-8CBA-FAFD73D4E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9212" y="609601"/>
            <a:ext cx="3856955" cy="6122772"/>
          </a:xfrm>
          <a:prstGeom prst="rect">
            <a:avLst/>
          </a:prstGeom>
        </p:spPr>
      </p:pic>
      <p:pic>
        <p:nvPicPr>
          <p:cNvPr id="10" name="Picture 9" descr="Image result for customer image">
            <a:extLst>
              <a:ext uri="{FF2B5EF4-FFF2-40B4-BE49-F238E27FC236}">
                <a16:creationId xmlns:a16="http://schemas.microsoft.com/office/drawing/2014/main" id="{021CA7F7-A230-A471-A1EC-98831B7CD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6086" y="1917509"/>
            <a:ext cx="936664" cy="92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47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01421C8-8710-4BD4-4F97-DBEBDC45F2E5}"/>
              </a:ext>
            </a:extLst>
          </p:cNvPr>
          <p:cNvSpPr/>
          <p:nvPr/>
        </p:nvSpPr>
        <p:spPr>
          <a:xfrm>
            <a:off x="0" y="35169"/>
            <a:ext cx="12192000" cy="6858000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>
              <a:ea typeface="Calibri"/>
              <a:cs typeface="Calibri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70B435F-8BC0-8A7B-6294-85CE9B84AF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2FF82F-5501-977F-6AAC-5D63218C99A4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4F5349-D1F1-2B0D-8B99-A632EC520633}"/>
              </a:ext>
            </a:extLst>
          </p:cNvPr>
          <p:cNvSpPr txBox="1"/>
          <p:nvPr/>
        </p:nvSpPr>
        <p:spPr>
          <a:xfrm>
            <a:off x="324228" y="906186"/>
            <a:ext cx="7157301" cy="52322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Interactions with one entity to another entity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E59F81-000C-E555-7CAA-F6B786008FC6}"/>
              </a:ext>
            </a:extLst>
          </p:cNvPr>
          <p:cNvSpPr txBox="1"/>
          <p:nvPr/>
        </p:nvSpPr>
        <p:spPr>
          <a:xfrm>
            <a:off x="135421" y="1516775"/>
            <a:ext cx="5593174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Customer and cart:</a:t>
            </a:r>
          </a:p>
          <a:p>
            <a:pPr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Type of Relationship: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One-to-Many (Bidirectional)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Details: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Customer Side: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A </a:t>
            </a:r>
            <a:r>
              <a:rPr lang="en-US" dirty="0">
                <a:solidFill>
                  <a:schemeClr val="bg1"/>
                </a:solidFill>
                <a:latin typeface="Consolas"/>
                <a:ea typeface="Calibri"/>
                <a:cs typeface="Calibri"/>
              </a:rPr>
              <a:t>Customer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can have multiple </a:t>
            </a:r>
            <a:r>
              <a:rPr lang="en-US" dirty="0">
                <a:solidFill>
                  <a:schemeClr val="bg1"/>
                </a:solidFill>
                <a:latin typeface="Consolas"/>
                <a:ea typeface="Calibri"/>
                <a:cs typeface="Calibri"/>
              </a:rPr>
              <a:t>Carts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. In your setup, the relationship is unidirectional, meaning </a:t>
            </a:r>
            <a:r>
              <a:rPr lang="en-US" dirty="0">
                <a:solidFill>
                  <a:schemeClr val="bg1"/>
                </a:solidFill>
                <a:latin typeface="Consolas"/>
                <a:ea typeface="Calibri"/>
                <a:cs typeface="Calibri"/>
              </a:rPr>
              <a:t>Customer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does not maintain a reference to </a:t>
            </a:r>
            <a:r>
              <a:rPr lang="en-US" dirty="0">
                <a:solidFill>
                  <a:schemeClr val="bg1"/>
                </a:solidFill>
                <a:latin typeface="Consolas"/>
                <a:ea typeface="Calibri"/>
                <a:cs typeface="Calibri"/>
              </a:rPr>
              <a:t>Cart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Cart Side: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A </a:t>
            </a:r>
            <a:r>
              <a:rPr lang="en-US" dirty="0">
                <a:solidFill>
                  <a:schemeClr val="bg1"/>
                </a:solidFill>
                <a:latin typeface="Consolas"/>
                <a:ea typeface="Calibri"/>
                <a:cs typeface="Calibri"/>
              </a:rPr>
              <a:t>Cart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belongs to a single </a:t>
            </a:r>
            <a:r>
              <a:rPr lang="en-US" dirty="0">
                <a:solidFill>
                  <a:schemeClr val="bg1"/>
                </a:solidFill>
                <a:latin typeface="Consolas"/>
                <a:ea typeface="Calibri"/>
                <a:cs typeface="Calibri"/>
              </a:rPr>
              <a:t>Customer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. This is represented by the </a:t>
            </a:r>
            <a:r>
              <a:rPr lang="en-US" dirty="0">
                <a:solidFill>
                  <a:schemeClr val="bg1"/>
                </a:solidFill>
                <a:latin typeface="Consolas"/>
                <a:ea typeface="Calibri"/>
                <a:cs typeface="Calibri"/>
              </a:rPr>
              <a:t>@ManyToOne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annotation in the </a:t>
            </a:r>
            <a:r>
              <a:rPr lang="en-US" dirty="0">
                <a:solidFill>
                  <a:schemeClr val="bg1"/>
                </a:solidFill>
                <a:latin typeface="Consolas"/>
                <a:ea typeface="Calibri"/>
                <a:cs typeface="Calibri"/>
              </a:rPr>
              <a:t>Cart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entity.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3D8CD7-41D6-7D93-FF74-BEF2A31968D8}"/>
              </a:ext>
            </a:extLst>
          </p:cNvPr>
          <p:cNvSpPr txBox="1"/>
          <p:nvPr/>
        </p:nvSpPr>
        <p:spPr>
          <a:xfrm>
            <a:off x="5882419" y="1513063"/>
            <a:ext cx="5156767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Cart and </a:t>
            </a:r>
            <a:r>
              <a:rPr lang="en-US" b="1" dirty="0" err="1">
                <a:solidFill>
                  <a:schemeClr val="bg1"/>
                </a:solidFill>
              </a:rPr>
              <a:t>LineItem</a:t>
            </a:r>
            <a:endParaRPr lang="en-US" b="1" dirty="0" err="1">
              <a:solidFill>
                <a:schemeClr val="bg1"/>
              </a:solidFill>
              <a:ea typeface="Calibri"/>
              <a:cs typeface="Calibri"/>
            </a:endParaRPr>
          </a:p>
          <a:p>
            <a:pPr>
              <a:buFont typeface=""/>
              <a:buChar char="•"/>
            </a:pPr>
            <a:r>
              <a:rPr lang="en-US" b="1">
                <a:solidFill>
                  <a:schemeClr val="bg1"/>
                </a:solidFill>
              </a:rPr>
              <a:t>Type of Relationship:</a:t>
            </a:r>
            <a:r>
              <a:rPr lang="en-US">
                <a:solidFill>
                  <a:schemeClr val="bg1"/>
                </a:solidFill>
              </a:rPr>
              <a:t> One-to-Many (Bidirectional)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 b="1">
                <a:solidFill>
                  <a:schemeClr val="bg1"/>
                </a:solidFill>
              </a:rPr>
              <a:t>Details:</a:t>
            </a:r>
            <a:endParaRPr lang="en-US" b="1">
              <a:solidFill>
                <a:schemeClr val="bg1"/>
              </a:solidFill>
              <a:ea typeface="Calibri"/>
              <a:cs typeface="Calibri"/>
            </a:endParaRPr>
          </a:p>
          <a:p>
            <a:pPr marL="228600" lvl="1" indent="-228600">
              <a:buFont typeface=""/>
              <a:buChar char="•"/>
            </a:pPr>
            <a:r>
              <a:rPr lang="en-US" b="1" dirty="0">
                <a:solidFill>
                  <a:schemeClr val="bg1"/>
                </a:solidFill>
              </a:rPr>
              <a:t>Cart Side:</a:t>
            </a:r>
            <a:r>
              <a:rPr lang="en-US" dirty="0">
                <a:solidFill>
                  <a:schemeClr val="bg1"/>
                </a:solidFill>
              </a:rPr>
              <a:t> A Cart can contain multiple </a:t>
            </a:r>
            <a:r>
              <a:rPr lang="en-US" dirty="0" err="1">
                <a:solidFill>
                  <a:schemeClr val="bg1"/>
                </a:solidFill>
              </a:rPr>
              <a:t>LineItems</a:t>
            </a:r>
            <a:r>
              <a:rPr lang="en-US" dirty="0">
                <a:solidFill>
                  <a:schemeClr val="bg1"/>
                </a:solidFill>
              </a:rPr>
              <a:t>. This is represented by the @OneToMany annotation in the Cart entity.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  <a:p>
            <a:pPr marL="228600" lvl="1" indent="-228600">
              <a:buFont typeface="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LineItem</a:t>
            </a:r>
            <a:r>
              <a:rPr lang="en-US" b="1" dirty="0">
                <a:solidFill>
                  <a:schemeClr val="bg1"/>
                </a:solidFill>
              </a:rPr>
              <a:t> Side: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LineItem</a:t>
            </a:r>
            <a:r>
              <a:rPr lang="en-US" dirty="0">
                <a:solidFill>
                  <a:schemeClr val="bg1"/>
                </a:solidFill>
              </a:rPr>
              <a:t> belongs to a single Cart. This is represented by the @ManyToOne annotation in the </a:t>
            </a:r>
            <a:r>
              <a:rPr lang="en-US" dirty="0" err="1">
                <a:solidFill>
                  <a:schemeClr val="bg1"/>
                </a:solidFill>
              </a:rPr>
              <a:t>LineItem</a:t>
            </a:r>
            <a:r>
              <a:rPr lang="en-US" dirty="0">
                <a:solidFill>
                  <a:schemeClr val="bg1"/>
                </a:solidFill>
              </a:rPr>
              <a:t> entity.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C16875-76E0-5EC4-4B6F-61A443FAF678}"/>
              </a:ext>
            </a:extLst>
          </p:cNvPr>
          <p:cNvSpPr txBox="1"/>
          <p:nvPr/>
        </p:nvSpPr>
        <p:spPr>
          <a:xfrm>
            <a:off x="138890" y="4204561"/>
            <a:ext cx="558907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LineItem</a:t>
            </a:r>
            <a:r>
              <a:rPr lang="en-US" b="1" dirty="0">
                <a:solidFill>
                  <a:schemeClr val="bg1"/>
                </a:solidFill>
              </a:rPr>
              <a:t> and Product</a:t>
            </a:r>
            <a:endParaRPr lang="en-US" b="1" dirty="0">
              <a:solidFill>
                <a:schemeClr val="bg1"/>
              </a:solidFill>
              <a:ea typeface="Calibri"/>
              <a:cs typeface="Calibri"/>
            </a:endParaRPr>
          </a:p>
          <a:p>
            <a:pPr>
              <a:buFont typeface=""/>
              <a:buChar char="•"/>
            </a:pPr>
            <a:r>
              <a:rPr lang="en-US" b="1" dirty="0">
                <a:solidFill>
                  <a:schemeClr val="bg1"/>
                </a:solidFill>
              </a:rPr>
              <a:t>Type of Relationship:</a:t>
            </a:r>
            <a:r>
              <a:rPr lang="en-US" dirty="0">
                <a:solidFill>
                  <a:schemeClr val="bg1"/>
                </a:solidFill>
              </a:rPr>
              <a:t> Many-to-One (Unidirectional)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 b="1" dirty="0">
                <a:solidFill>
                  <a:schemeClr val="bg1"/>
                </a:solidFill>
              </a:rPr>
              <a:t>Details:</a:t>
            </a:r>
            <a:endParaRPr lang="en-US" b="1">
              <a:solidFill>
                <a:schemeClr val="bg1"/>
              </a:solidFill>
              <a:ea typeface="Calibri"/>
              <a:cs typeface="Calibri"/>
            </a:endParaRPr>
          </a:p>
          <a:p>
            <a:pPr marL="228600" lvl="1" indent="-228600">
              <a:buFont typeface="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LineItem</a:t>
            </a:r>
            <a:r>
              <a:rPr lang="en-US" b="1" dirty="0">
                <a:solidFill>
                  <a:schemeClr val="bg1"/>
                </a:solidFill>
              </a:rPr>
              <a:t> Side: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LineItem</a:t>
            </a:r>
            <a:r>
              <a:rPr lang="en-US" dirty="0">
                <a:solidFill>
                  <a:schemeClr val="bg1"/>
                </a:solidFill>
              </a:rPr>
              <a:t> is associated with one Product.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marL="228600" lvl="1" indent="-228600">
              <a:buFont typeface=""/>
              <a:buChar char="•"/>
            </a:pPr>
            <a:r>
              <a:rPr lang="en-US" b="1" dirty="0">
                <a:solidFill>
                  <a:schemeClr val="bg1"/>
                </a:solidFill>
              </a:rPr>
              <a:t>Product Side:</a:t>
            </a:r>
            <a:r>
              <a:rPr lang="en-US" dirty="0">
                <a:solidFill>
                  <a:schemeClr val="bg1"/>
                </a:solidFill>
              </a:rPr>
              <a:t> There is no reference to </a:t>
            </a:r>
            <a:r>
              <a:rPr lang="en-US" dirty="0" err="1">
                <a:solidFill>
                  <a:schemeClr val="bg1"/>
                </a:solidFill>
              </a:rPr>
              <a:t>LineItem</a:t>
            </a:r>
            <a:r>
              <a:rPr lang="en-US" dirty="0">
                <a:solidFill>
                  <a:schemeClr val="bg1"/>
                </a:solidFill>
              </a:rPr>
              <a:t> in Product, making this relationship unidirectional.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2D0F12-D90C-43DE-6DB7-601E2FACA65F}"/>
              </a:ext>
            </a:extLst>
          </p:cNvPr>
          <p:cNvSpPr txBox="1"/>
          <p:nvPr/>
        </p:nvSpPr>
        <p:spPr>
          <a:xfrm>
            <a:off x="5877330" y="4276655"/>
            <a:ext cx="5882419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onsolas"/>
              </a:rPr>
              <a:t>Customer</a:t>
            </a:r>
            <a:r>
              <a:rPr lang="en-US" b="1">
                <a:solidFill>
                  <a:schemeClr val="bg1"/>
                </a:solidFill>
              </a:rPr>
              <a:t> and </a:t>
            </a:r>
            <a:r>
              <a:rPr lang="en-US" b="1">
                <a:solidFill>
                  <a:schemeClr val="bg1"/>
                </a:solidFill>
                <a:latin typeface="Consolas"/>
              </a:rPr>
              <a:t>Order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Type of Relationship: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One-to-Many (Unidirectional from </a:t>
            </a:r>
            <a:r>
              <a:rPr lang="en-US" dirty="0">
                <a:solidFill>
                  <a:schemeClr val="bg1"/>
                </a:solidFill>
                <a:latin typeface="Consolas"/>
              </a:rPr>
              <a:t>Order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to </a:t>
            </a:r>
            <a:r>
              <a:rPr lang="en-US" dirty="0">
                <a:solidFill>
                  <a:schemeClr val="bg1"/>
                </a:solidFill>
                <a:latin typeface="Consolas"/>
              </a:rPr>
              <a:t>Customer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)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Details: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Customer Side: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No reference to </a:t>
            </a:r>
            <a:r>
              <a:rPr lang="en-US" dirty="0">
                <a:solidFill>
                  <a:schemeClr val="bg1"/>
                </a:solidFill>
                <a:latin typeface="Consolas"/>
              </a:rPr>
              <a:t>Order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, making this a unidirectional relationship.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Order Side: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An </a:t>
            </a:r>
            <a:r>
              <a:rPr lang="en-US" dirty="0">
                <a:solidFill>
                  <a:schemeClr val="bg1"/>
                </a:solidFill>
                <a:latin typeface="Consolas"/>
              </a:rPr>
              <a:t>Order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is placed by a single </a:t>
            </a:r>
            <a:r>
              <a:rPr lang="en-US" dirty="0">
                <a:solidFill>
                  <a:schemeClr val="bg1"/>
                </a:solidFill>
                <a:latin typeface="Consolas"/>
              </a:rPr>
              <a:t>Customer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  <a:p>
            <a:pPr algn="l"/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8202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01421C8-8710-4BD4-4F97-DBEBDC45F2E5}"/>
              </a:ext>
            </a:extLst>
          </p:cNvPr>
          <p:cNvSpPr/>
          <p:nvPr/>
        </p:nvSpPr>
        <p:spPr>
          <a:xfrm>
            <a:off x="0" y="35169"/>
            <a:ext cx="12192000" cy="6858000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>
              <a:ea typeface="Calibri"/>
              <a:cs typeface="Calibri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70B435F-8BC0-8A7B-6294-85CE9B84AF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2FF82F-5501-977F-6AAC-5D63218C99A4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4F5349-D1F1-2B0D-8B99-A632EC520633}"/>
              </a:ext>
            </a:extLst>
          </p:cNvPr>
          <p:cNvSpPr txBox="1"/>
          <p:nvPr/>
        </p:nvSpPr>
        <p:spPr>
          <a:xfrm>
            <a:off x="324228" y="906186"/>
            <a:ext cx="7157301" cy="52322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Interactions with one entity to another entity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E59F81-000C-E555-7CAA-F6B786008FC6}"/>
              </a:ext>
            </a:extLst>
          </p:cNvPr>
          <p:cNvSpPr txBox="1"/>
          <p:nvPr/>
        </p:nvSpPr>
        <p:spPr>
          <a:xfrm>
            <a:off x="135421" y="1516775"/>
            <a:ext cx="5593174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Order</a:t>
            </a:r>
            <a:r>
              <a:rPr lang="en-US" b="1" dirty="0">
                <a:solidFill>
                  <a:schemeClr val="bg1"/>
                </a:solidFill>
              </a:rPr>
              <a:t> and </a:t>
            </a:r>
            <a:r>
              <a:rPr lang="en-US" b="1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OrderLineItem</a:t>
            </a:r>
            <a:endParaRPr lang="en-US" dirty="0" err="1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Type of Relationship: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One-to-Many (Bidirectional)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Details: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Order Side: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An </a:t>
            </a:r>
            <a:r>
              <a:rPr lang="en-US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Order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contains multiple </a:t>
            </a:r>
            <a:r>
              <a:rPr lang="en-US" err="1">
                <a:solidFill>
                  <a:schemeClr val="bg1"/>
                </a:solidFill>
                <a:latin typeface="Consolas"/>
                <a:ea typeface="Calibri"/>
                <a:cs typeface="Calibri"/>
              </a:rPr>
              <a:t>OrderLineItems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. This is represented by the </a:t>
            </a:r>
            <a:r>
              <a:rPr lang="en-US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@OneToMany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annotation in the </a:t>
            </a:r>
            <a:r>
              <a:rPr lang="en-US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Order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entity.</a:t>
            </a:r>
          </a:p>
          <a:p>
            <a:pPr marL="742950" lvl="1" indent="-285750">
              <a:buFont typeface="Arial"/>
              <a:buChar char="•"/>
            </a:pPr>
            <a:r>
              <a:rPr lang="en-US" b="1" err="1">
                <a:solidFill>
                  <a:schemeClr val="bg1"/>
                </a:solidFill>
                <a:ea typeface="+mn-lt"/>
                <a:cs typeface="+mn-lt"/>
              </a:rPr>
              <a:t>OrderLineItem</a:t>
            </a: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 Side: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An </a:t>
            </a:r>
            <a:r>
              <a:rPr lang="en-US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OrderLineItem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belongs to a single </a:t>
            </a:r>
            <a:r>
              <a:rPr lang="en-US" dirty="0">
                <a:solidFill>
                  <a:schemeClr val="bg1"/>
                </a:solidFill>
                <a:latin typeface="Consolas"/>
                <a:ea typeface="Calibri"/>
                <a:cs typeface="Calibri"/>
              </a:rPr>
              <a:t>Order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. This is represented by the </a:t>
            </a:r>
            <a:r>
              <a:rPr lang="en-US" dirty="0">
                <a:solidFill>
                  <a:schemeClr val="bg1"/>
                </a:solidFill>
                <a:latin typeface="Consolas"/>
                <a:ea typeface="Calibri"/>
                <a:cs typeface="Calibri"/>
              </a:rPr>
              <a:t>@ManyToOne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annotation in the </a:t>
            </a:r>
            <a:r>
              <a:rPr lang="en-US" err="1">
                <a:solidFill>
                  <a:schemeClr val="bg1"/>
                </a:solidFill>
                <a:latin typeface="Consolas"/>
                <a:ea typeface="Calibri"/>
                <a:cs typeface="Calibri"/>
              </a:rPr>
              <a:t>OrderLineItem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entity.</a:t>
            </a:r>
          </a:p>
          <a:p>
            <a:endParaRPr lang="en-US" b="1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3D8CD7-41D6-7D93-FF74-BEF2A31968D8}"/>
              </a:ext>
            </a:extLst>
          </p:cNvPr>
          <p:cNvSpPr txBox="1"/>
          <p:nvPr/>
        </p:nvSpPr>
        <p:spPr>
          <a:xfrm>
            <a:off x="5882419" y="1513063"/>
            <a:ext cx="515676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Consolas"/>
              </a:rPr>
              <a:t>OrderLineItem</a:t>
            </a:r>
            <a:r>
              <a:rPr lang="en-US" b="1" dirty="0">
                <a:solidFill>
                  <a:schemeClr val="bg1"/>
                </a:solidFill>
              </a:rPr>
              <a:t> and </a:t>
            </a:r>
            <a:r>
              <a:rPr lang="en-US" b="1" dirty="0">
                <a:solidFill>
                  <a:schemeClr val="bg1"/>
                </a:solidFill>
                <a:latin typeface="Consolas"/>
              </a:rPr>
              <a:t>Product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Type of Relationship: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Many-to-One (Unidirectional)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Details: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</a:pPr>
            <a:r>
              <a:rPr lang="en-US" b="1" err="1">
                <a:solidFill>
                  <a:schemeClr val="bg1"/>
                </a:solidFill>
                <a:ea typeface="+mn-lt"/>
                <a:cs typeface="+mn-lt"/>
              </a:rPr>
              <a:t>OrderLineItem</a:t>
            </a: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 Side: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Each </a:t>
            </a:r>
            <a:r>
              <a:rPr lang="en-US" err="1">
                <a:solidFill>
                  <a:schemeClr val="bg1"/>
                </a:solidFill>
                <a:latin typeface="Consolas"/>
              </a:rPr>
              <a:t>OrderLineItem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is associated with one </a:t>
            </a:r>
            <a:r>
              <a:rPr lang="en-US" dirty="0">
                <a:solidFill>
                  <a:schemeClr val="bg1"/>
                </a:solidFill>
                <a:latin typeface="Consolas"/>
              </a:rPr>
              <a:t>Product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</a:p>
          <a:p>
            <a:pPr marL="742950" lvl="1" indent="-285750"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Product Side: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There is no reference to </a:t>
            </a:r>
            <a:r>
              <a:rPr lang="en-US" err="1">
                <a:solidFill>
                  <a:schemeClr val="bg1"/>
                </a:solidFill>
                <a:latin typeface="Consolas"/>
              </a:rPr>
              <a:t>OrderLineItem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in </a:t>
            </a:r>
            <a:r>
              <a:rPr lang="en-US" dirty="0">
                <a:solidFill>
                  <a:schemeClr val="bg1"/>
                </a:solidFill>
                <a:latin typeface="Consolas"/>
              </a:rPr>
              <a:t>Product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, making this relationship unidirectional.</a:t>
            </a:r>
          </a:p>
          <a:p>
            <a:endParaRPr lang="en-US" b="1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54BCA4-A085-8CD5-A692-B0AF46B01EA2}"/>
              </a:ext>
            </a:extLst>
          </p:cNvPr>
          <p:cNvSpPr txBox="1"/>
          <p:nvPr/>
        </p:nvSpPr>
        <p:spPr>
          <a:xfrm>
            <a:off x="694773" y="4956054"/>
            <a:ext cx="509500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b="1" dirty="0">
                <a:solidFill>
                  <a:schemeClr val="bg1"/>
                </a:solidFill>
              </a:rPr>
              <a:t>Unidirectional Relationships:</a:t>
            </a:r>
            <a:endParaRPr lang="en-US" b="1" dirty="0">
              <a:solidFill>
                <a:schemeClr val="bg1"/>
              </a:solidFill>
              <a:ea typeface="Calibri"/>
              <a:cs typeface="Calibri"/>
            </a:endParaRPr>
          </a:p>
          <a:p>
            <a:pPr marL="228600" lvl="1" indent="-228600">
              <a:buFont typeface=""/>
              <a:buChar char="•"/>
            </a:pPr>
            <a:r>
              <a:rPr lang="en-US" dirty="0">
                <a:solidFill>
                  <a:schemeClr val="bg1"/>
                </a:solidFill>
              </a:rPr>
              <a:t>Customer → Order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  <a:p>
            <a:pPr marL="228600" lvl="1" indent="-228600">
              <a:buFont typeface=""/>
              <a:buChar char="•"/>
            </a:pPr>
            <a:r>
              <a:rPr lang="en-US" err="1">
                <a:solidFill>
                  <a:schemeClr val="bg1"/>
                </a:solidFill>
              </a:rPr>
              <a:t>OrderLineItem</a:t>
            </a:r>
            <a:r>
              <a:rPr lang="en-US" dirty="0">
                <a:solidFill>
                  <a:schemeClr val="bg1"/>
                </a:solidFill>
              </a:rPr>
              <a:t> → Product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  <a:p>
            <a:pPr marL="228600" lvl="1" indent="-228600">
              <a:buFont typeface=""/>
              <a:buChar char="•"/>
            </a:pPr>
            <a:r>
              <a:rPr lang="en-US" err="1">
                <a:solidFill>
                  <a:schemeClr val="bg1"/>
                </a:solidFill>
              </a:rPr>
              <a:t>LineItem</a:t>
            </a:r>
            <a:r>
              <a:rPr lang="en-US" dirty="0">
                <a:solidFill>
                  <a:schemeClr val="bg1"/>
                </a:solidFill>
              </a:rPr>
              <a:t> → Product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B19D74-8A61-2EC2-1A9A-EBF924BCAD67}"/>
              </a:ext>
            </a:extLst>
          </p:cNvPr>
          <p:cNvSpPr txBox="1"/>
          <p:nvPr/>
        </p:nvSpPr>
        <p:spPr>
          <a:xfrm>
            <a:off x="6160329" y="4770781"/>
            <a:ext cx="472446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Bidirectional Relationships:</a:t>
            </a:r>
            <a:endParaRPr lang="en-US" b="1" dirty="0">
              <a:solidFill>
                <a:schemeClr val="bg1"/>
              </a:solidFill>
              <a:ea typeface="Calibri"/>
              <a:cs typeface="Calibri"/>
            </a:endParaRPr>
          </a:p>
          <a:p>
            <a:pPr>
              <a:buFont typeface=""/>
              <a:buChar char="•"/>
            </a:pPr>
            <a:r>
              <a:rPr lang="en-US" dirty="0">
                <a:solidFill>
                  <a:schemeClr val="bg1"/>
                </a:solidFill>
              </a:rPr>
              <a:t>Cart ↔ </a:t>
            </a:r>
            <a:r>
              <a:rPr lang="en-US" err="1">
                <a:solidFill>
                  <a:schemeClr val="bg1"/>
                </a:solidFill>
              </a:rPr>
              <a:t>LineItem</a:t>
            </a:r>
            <a:endParaRPr lang="en-US" err="1">
              <a:solidFill>
                <a:schemeClr val="bg1"/>
              </a:solidFill>
              <a:ea typeface="Calibri"/>
              <a:cs typeface="Calibri"/>
            </a:endParaRPr>
          </a:p>
          <a:p>
            <a:pPr>
              <a:buFont typeface=""/>
              <a:buChar char="•"/>
            </a:pPr>
            <a:r>
              <a:rPr lang="en-US" dirty="0">
                <a:solidFill>
                  <a:schemeClr val="bg1"/>
                </a:solidFill>
              </a:rPr>
              <a:t>Order ↔ </a:t>
            </a:r>
            <a:r>
              <a:rPr lang="en-US" err="1">
                <a:solidFill>
                  <a:schemeClr val="bg1"/>
                </a:solidFill>
              </a:rPr>
              <a:t>OrderLineItem</a:t>
            </a:r>
            <a:endParaRPr lang="en-US" err="1">
              <a:solidFill>
                <a:schemeClr val="bg1"/>
              </a:solidFill>
              <a:ea typeface="Calibri"/>
              <a:cs typeface="Calibri"/>
            </a:endParaRPr>
          </a:p>
          <a:p>
            <a:pPr>
              <a:buFont typeface=""/>
              <a:buChar char="•"/>
            </a:pPr>
            <a:r>
              <a:rPr lang="en-US" dirty="0">
                <a:solidFill>
                  <a:schemeClr val="bg1"/>
                </a:solidFill>
              </a:rPr>
              <a:t>Cart → Customer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383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01421C8-8710-4BD4-4F97-DBEBDC45F2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>
              <a:ea typeface="Calibri"/>
              <a:cs typeface="Calibri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70B435F-8BC0-8A7B-6294-85CE9B84AF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2FF82F-5501-977F-6AAC-5D63218C99A4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4F5349-D1F1-2B0D-8B99-A632EC520633}"/>
              </a:ext>
            </a:extLst>
          </p:cNvPr>
          <p:cNvSpPr txBox="1"/>
          <p:nvPr/>
        </p:nvSpPr>
        <p:spPr>
          <a:xfrm>
            <a:off x="324228" y="926780"/>
            <a:ext cx="2894221" cy="52322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Class diagram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381E0E-AF20-BC73-B4F2-220BD4B3FB87}"/>
              </a:ext>
            </a:extLst>
          </p:cNvPr>
          <p:cNvSpPr txBox="1"/>
          <p:nvPr/>
        </p:nvSpPr>
        <p:spPr>
          <a:xfrm>
            <a:off x="123768" y="1454528"/>
            <a:ext cx="364379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bg1"/>
                </a:solidFill>
                <a:ea typeface="Calibri"/>
                <a:cs typeface="Calibri"/>
              </a:rPr>
              <a:t>Entity class relations: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E59F81-000C-E555-7CAA-F6B786008FC6}"/>
              </a:ext>
            </a:extLst>
          </p:cNvPr>
          <p:cNvSpPr txBox="1"/>
          <p:nvPr/>
        </p:nvSpPr>
        <p:spPr>
          <a:xfrm>
            <a:off x="197204" y="2124316"/>
            <a:ext cx="327628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Product Entity: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DD40AB-E490-5315-8851-16AE224493EF}"/>
              </a:ext>
            </a:extLst>
          </p:cNvPr>
          <p:cNvSpPr txBox="1"/>
          <p:nvPr/>
        </p:nvSpPr>
        <p:spPr>
          <a:xfrm>
            <a:off x="197141" y="2500580"/>
            <a:ext cx="6838278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Represents a product available for purchase on the platform.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Attributes include: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Consolas"/>
              </a:rPr>
              <a:t>id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: Unique identifier for the product.</a:t>
            </a:r>
          </a:p>
          <a:p>
            <a:pPr marL="742950" lvl="1" indent="-285750">
              <a:buFont typeface="Arial"/>
              <a:buChar char="•"/>
            </a:pPr>
            <a:r>
              <a:rPr lang="en-US" err="1">
                <a:solidFill>
                  <a:schemeClr val="bg1"/>
                </a:solidFill>
                <a:latin typeface="Consolas"/>
              </a:rPr>
              <a:t>ProdName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: Name of the product.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Consolas"/>
              </a:rPr>
              <a:t>category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: Category under which the product falls.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Consolas"/>
              </a:rPr>
              <a:t>price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: Price of the product.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Relationship:</a:t>
            </a:r>
          </a:p>
          <a:p>
            <a:pPr marL="742950" lvl="1" indent="-285750">
              <a:buFont typeface="Arial"/>
              <a:buChar char="•"/>
            </a:pP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Many-to-One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with </a:t>
            </a:r>
            <a:r>
              <a:rPr lang="en-US" err="1">
                <a:solidFill>
                  <a:schemeClr val="bg1"/>
                </a:solidFill>
                <a:latin typeface="Consolas"/>
              </a:rPr>
              <a:t>CartLineItem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: A product can be associated with many line items in different carts.</a:t>
            </a:r>
            <a:endParaRPr lang="en-US">
              <a:solidFill>
                <a:schemeClr val="bg1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Many-to-One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with </a:t>
            </a:r>
            <a:r>
              <a:rPr lang="en-US" err="1">
                <a:solidFill>
                  <a:schemeClr val="bg1"/>
                </a:solidFill>
                <a:latin typeface="Consolas"/>
              </a:rPr>
              <a:t>OrderLineItem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: A product can be part of many line items in different orders.</a:t>
            </a:r>
          </a:p>
          <a:p>
            <a:endParaRPr lang="en-US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11" name="Picture 10" descr="A diagram of a product&#10;&#10;Description automatically generated">
            <a:extLst>
              <a:ext uri="{FF2B5EF4-FFF2-40B4-BE49-F238E27FC236}">
                <a16:creationId xmlns:a16="http://schemas.microsoft.com/office/drawing/2014/main" id="{1BE544B6-B3A1-2943-E556-372C55AC7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3860" y="125628"/>
            <a:ext cx="3836361" cy="647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64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01421C8-8710-4BD4-4F97-DBEBDC45F2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>
              <a:ea typeface="Calibri"/>
              <a:cs typeface="Calibri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70B435F-8BC0-8A7B-6294-85CE9B84AF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2FF82F-5501-977F-6AAC-5D63218C99A4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4F5349-D1F1-2B0D-8B99-A632EC520633}"/>
              </a:ext>
            </a:extLst>
          </p:cNvPr>
          <p:cNvSpPr txBox="1"/>
          <p:nvPr/>
        </p:nvSpPr>
        <p:spPr>
          <a:xfrm>
            <a:off x="324228" y="926780"/>
            <a:ext cx="2894221" cy="52322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Class diagram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381E0E-AF20-BC73-B4F2-220BD4B3FB87}"/>
              </a:ext>
            </a:extLst>
          </p:cNvPr>
          <p:cNvSpPr txBox="1"/>
          <p:nvPr/>
        </p:nvSpPr>
        <p:spPr>
          <a:xfrm>
            <a:off x="123768" y="1454528"/>
            <a:ext cx="364379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bg1"/>
                </a:solidFill>
                <a:ea typeface="Calibri"/>
                <a:cs typeface="Calibri"/>
              </a:rPr>
              <a:t>Entity class relations: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E59F81-000C-E555-7CAA-F6B786008FC6}"/>
              </a:ext>
            </a:extLst>
          </p:cNvPr>
          <p:cNvSpPr txBox="1"/>
          <p:nvPr/>
        </p:nvSpPr>
        <p:spPr>
          <a:xfrm>
            <a:off x="197204" y="2124316"/>
            <a:ext cx="327628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Cart Entity: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DD40AB-E490-5315-8851-16AE224493EF}"/>
              </a:ext>
            </a:extLst>
          </p:cNvPr>
          <p:cNvSpPr txBox="1"/>
          <p:nvPr/>
        </p:nvSpPr>
        <p:spPr>
          <a:xfrm>
            <a:off x="197141" y="2500580"/>
            <a:ext cx="6838278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Represents a shopping cart where a customer can add products they intend to purchase.</a:t>
            </a:r>
            <a:endParaRPr lang="en-US" b="1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Attributes include:</a:t>
            </a:r>
          </a:p>
          <a:p>
            <a:pPr lvl="1"/>
            <a:r>
              <a:rPr lang="en-US" err="1">
                <a:solidFill>
                  <a:schemeClr val="bg1"/>
                </a:solidFill>
                <a:latin typeface="Consolas"/>
              </a:rPr>
              <a:t>cartid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: Unique identifier for the cart.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Relationship:</a:t>
            </a:r>
          </a:p>
          <a:p>
            <a:pPr lvl="1"/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Many-to-One with </a:t>
            </a:r>
            <a:r>
              <a:rPr lang="en-US" b="1">
                <a:solidFill>
                  <a:schemeClr val="bg1"/>
                </a:solidFill>
                <a:latin typeface="Consolas"/>
              </a:rPr>
              <a:t>Customer</a:t>
            </a: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: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A cart is associated with one customer.</a:t>
            </a:r>
            <a:endParaRPr lang="en-US">
              <a:solidFill>
                <a:schemeClr val="bg1"/>
              </a:solidFill>
            </a:endParaRPr>
          </a:p>
          <a:p>
            <a:pPr lvl="1"/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One-to-Many with </a:t>
            </a:r>
            <a:r>
              <a:rPr lang="en-US" b="1" err="1">
                <a:solidFill>
                  <a:schemeClr val="bg1"/>
                </a:solidFill>
                <a:latin typeface="Consolas"/>
              </a:rPr>
              <a:t>CartLineItem</a:t>
            </a: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: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A cart can contain multiple line items, each representing a product added to the cart.</a:t>
            </a: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10" name="Picture 9" descr="A diagram of a product&#10;&#10;Description automatically generated">
            <a:extLst>
              <a:ext uri="{FF2B5EF4-FFF2-40B4-BE49-F238E27FC236}">
                <a16:creationId xmlns:a16="http://schemas.microsoft.com/office/drawing/2014/main" id="{8F88C269-B964-6A91-AD65-B4395013E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3373" y="187410"/>
            <a:ext cx="3712793" cy="647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28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Soni</dc:creator>
  <cp:revision>349</cp:revision>
  <dcterms:created xsi:type="dcterms:W3CDTF">2023-02-09T10:19:33Z</dcterms:created>
  <dcterms:modified xsi:type="dcterms:W3CDTF">2024-08-26T10:23:22Z</dcterms:modified>
</cp:coreProperties>
</file>